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Gill Sans"/>
      <p:regular r:id="rId18"/>
      <p:bold r:id="rId19"/>
    </p:embeddedFont>
    <p:embeddedFont>
      <p:font typeface="Questrial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4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estrial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GillSans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Gill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6b14d586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56b14d586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4176085b4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4176085b4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students know if your school site has an anonymous reporting line, a method to reporting </a:t>
            </a:r>
            <a:r>
              <a:rPr lang="en"/>
              <a:t>concerning</a:t>
            </a:r>
            <a:r>
              <a:rPr lang="en"/>
              <a:t> behaviors or a policy or procedure for reporting </a:t>
            </a:r>
            <a:r>
              <a:rPr lang="en"/>
              <a:t>suspicious</a:t>
            </a:r>
            <a:r>
              <a:rPr lang="en"/>
              <a:t> or </a:t>
            </a:r>
            <a:r>
              <a:rPr lang="en"/>
              <a:t>concerning</a:t>
            </a:r>
            <a:r>
              <a:rPr lang="en"/>
              <a:t> behaviors.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41fed8888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41fed8888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</a:t>
            </a:r>
            <a:r>
              <a:rPr lang="en"/>
              <a:t>students</a:t>
            </a:r>
            <a:r>
              <a:rPr lang="en"/>
              <a:t> if they have questions related to The Big Five or Think on Your Feet and Lockdown/Barricade procedures?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</a:t>
            </a:r>
            <a:r>
              <a:rPr lang="en"/>
              <a:t>students</a:t>
            </a:r>
            <a:r>
              <a:rPr lang="en"/>
              <a:t> for their </a:t>
            </a:r>
            <a:r>
              <a:rPr lang="en"/>
              <a:t>willingness</a:t>
            </a:r>
            <a:r>
              <a:rPr lang="en"/>
              <a:t> to participate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49328eb1de_0_6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49328eb1de_0_6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49328eb1de_0_6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</a:t>
            </a:r>
            <a:r>
              <a:rPr lang="en"/>
              <a:t> what each of the Big Five Actions are.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of these actions we will talk about in class and have Drills for throughout the year.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Drills are required by the California Department of Education. Our goal is to prepare you to be ready for an emergency situation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also want to make sure that we do it in a way where you can learn without </a:t>
            </a:r>
            <a:r>
              <a:rPr lang="en"/>
              <a:t>being too scared or traumatized.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Lockdown/Barricade is one of those actions we will talk about in class and </a:t>
            </a:r>
            <a:r>
              <a:rPr lang="en"/>
              <a:t>practice</a:t>
            </a:r>
            <a:r>
              <a:rPr lang="en"/>
              <a:t> in class, but we will not have a traditional drill. </a:t>
            </a:r>
            <a:endParaRPr/>
          </a:p>
        </p:txBody>
      </p:sp>
      <p:sp>
        <p:nvSpPr>
          <p:cNvPr id="143" name="Google Shape;143;g149328eb1de_0_6580:notes"/>
          <p:cNvSpPr/>
          <p:nvPr>
            <p:ph idx="2" type="sldImg"/>
          </p:nvPr>
        </p:nvSpPr>
        <p:spPr>
          <a:xfrm>
            <a:off x="381188" y="685800"/>
            <a:ext cx="6096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14b05a4b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414b05a4b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When an intruder is on campus</a:t>
            </a:r>
            <a:endParaRPr sz="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49328eb1de_1_9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49328eb1de_1_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 Situation Awareness - Ask for </a:t>
            </a:r>
            <a:r>
              <a:rPr lang="en"/>
              <a:t>examples</a:t>
            </a:r>
            <a:r>
              <a:rPr lang="en"/>
              <a:t> from the class.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in the Big Five, we use the term “Think on Your Feet” so all students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Thinking on Your Feet gives you multiple options depending on where you are on campus, who is around you and what you feel you can do in that moment.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414b05a4b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414b05a4b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Sometimes, getting off campus may be the safest thing to do. If you can, safely run off campus and find a safe location to go to. </a:t>
            </a:r>
            <a:endParaRPr sz="1300">
              <a:solidFill>
                <a:srgbClr val="424DA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Call 911 immediately. Let the police know where you are and what is happening at your school. </a:t>
            </a:r>
            <a:endParaRPr sz="13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Stay Put and wait for help to arrive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49328eb1de_1_9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49328eb1de_1_9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Explain to </a:t>
            </a: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students</a:t>
            </a: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 when to use Lockdown/Barricade and what that </a:t>
            </a: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means</a:t>
            </a: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. Let them know we will go deeper into how to do this in a few minutes. </a:t>
            </a:r>
            <a:endParaRPr sz="1300">
              <a:solidFill>
                <a:srgbClr val="424DA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14b05a4b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414b05a4b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2829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If confronted by an intruder, consider fighting back, use items around you to defend and protect yourself, disarm/distract the intruder, so you can get away.</a:t>
            </a:r>
            <a:r>
              <a:rPr lang="en" sz="10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41fed8888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41fed8888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Once you have described it, ask students to think about what they would do if you had to go into a Lockdown/Barricade now. </a:t>
            </a:r>
            <a:endParaRPr sz="1300">
              <a:solidFill>
                <a:srgbClr val="424DA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Identify student’s jobs during the incident based on where they are sitting/abilities. </a:t>
            </a:r>
            <a:endParaRPr sz="1300">
              <a:solidFill>
                <a:srgbClr val="424DA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24DA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If students are feeling ready, you can practice each element. </a:t>
            </a:r>
            <a:endParaRPr sz="1300">
              <a:solidFill>
                <a:srgbClr val="424DA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Tips for Practicing: </a:t>
            </a:r>
            <a:endParaRPr sz="1300">
              <a:solidFill>
                <a:srgbClr val="424DA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Have a few students practice each element together. </a:t>
            </a:r>
            <a:endParaRPr sz="1300">
              <a:solidFill>
                <a:srgbClr val="424DA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Remind them to move slowly and calmly. </a:t>
            </a:r>
            <a:endParaRPr sz="1300">
              <a:solidFill>
                <a:srgbClr val="424DA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When building a barricade, have a few students move an item at a time</a:t>
            </a:r>
            <a:endParaRPr sz="1300">
              <a:solidFill>
                <a:srgbClr val="424DA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Take turns to ensure safe lifting/building.</a:t>
            </a:r>
            <a:endParaRPr sz="1300">
              <a:solidFill>
                <a:srgbClr val="424DA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After: </a:t>
            </a:r>
            <a:endParaRPr sz="1300">
              <a:solidFill>
                <a:srgbClr val="424DA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Highlight how well they worked together</a:t>
            </a:r>
            <a:endParaRPr sz="1300">
              <a:solidFill>
                <a:srgbClr val="424DA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Discuss challenges that came up</a:t>
            </a:r>
            <a:endParaRPr sz="1300">
              <a:solidFill>
                <a:srgbClr val="424DA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24DA2"/>
                </a:solidFill>
                <a:latin typeface="Gill Sans"/>
                <a:ea typeface="Gill Sans"/>
                <a:cs typeface="Gill Sans"/>
                <a:sym typeface="Gill Sans"/>
              </a:rPr>
              <a:t>Allow time for discussion/questions before moving onto another subject</a:t>
            </a:r>
            <a:endParaRPr sz="1300">
              <a:solidFill>
                <a:srgbClr val="424DA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424DA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350" y="4170319"/>
            <a:ext cx="1375369" cy="811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2">
  <p:cSld name="TITLE_AND_BODY_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3">
  <p:cSld name="TITLE_AND_BODY_3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4">
  <p:cSld name="TITLE_AND_BODY_4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3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15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15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5">
  <p:cSld name="TITLE_AND_BODY_5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SECTION_HEADER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30450"/>
            <a:ext cx="9144000" cy="3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/>
          <p:nvPr>
            <p:ph type="title"/>
          </p:nvPr>
        </p:nvSpPr>
        <p:spPr>
          <a:xfrm>
            <a:off x="505650" y="16680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4000"/>
              <a:buFont typeface="Gill Sans"/>
              <a:buNone/>
              <a:defRPr b="1" sz="4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505650" y="1000069"/>
            <a:ext cx="813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191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4191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4191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4191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4191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4191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4191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4191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9">
  <p:cSld name="SECTION_HEADER_1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30450"/>
            <a:ext cx="9144000" cy="3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/>
          <p:nvPr>
            <p:ph type="title"/>
          </p:nvPr>
        </p:nvSpPr>
        <p:spPr>
          <a:xfrm>
            <a:off x="505650" y="16680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4000"/>
              <a:buFont typeface="Gill Sans"/>
              <a:buNone/>
              <a:defRPr b="1" sz="4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505650" y="1000069"/>
            <a:ext cx="813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191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4191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4191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4191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4191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4191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4191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4191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>
  <p:cSld name="TITLE_4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6" name="Google Shape;76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Frayer Model">
  <p:cSld name="CUSTOM_21_2_1_1_1_1_1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/>
        </p:nvSpPr>
        <p:spPr>
          <a:xfrm>
            <a:off x="1057487" y="3075525"/>
            <a:ext cx="3485700" cy="1902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0" name="Google Shape;80;p20"/>
          <p:cNvSpPr/>
          <p:nvPr/>
        </p:nvSpPr>
        <p:spPr>
          <a:xfrm>
            <a:off x="1057487" y="1088250"/>
            <a:ext cx="3485700" cy="1902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1" name="Google Shape;81;p20"/>
          <p:cNvSpPr/>
          <p:nvPr/>
        </p:nvSpPr>
        <p:spPr>
          <a:xfrm>
            <a:off x="4600963" y="3075525"/>
            <a:ext cx="3485700" cy="1902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2" name="Google Shape;82;p20"/>
          <p:cNvSpPr/>
          <p:nvPr/>
        </p:nvSpPr>
        <p:spPr>
          <a:xfrm>
            <a:off x="4600963" y="1088250"/>
            <a:ext cx="3485700" cy="1902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3" name="Google Shape;83;p20"/>
          <p:cNvSpPr txBox="1"/>
          <p:nvPr/>
        </p:nvSpPr>
        <p:spPr>
          <a:xfrm>
            <a:off x="1077005" y="1088250"/>
            <a:ext cx="346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Definition</a:t>
            </a:r>
            <a:endParaRPr sz="1500">
              <a:solidFill>
                <a:schemeClr val="accent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4" name="Google Shape;84;p20"/>
          <p:cNvSpPr txBox="1"/>
          <p:nvPr/>
        </p:nvSpPr>
        <p:spPr>
          <a:xfrm>
            <a:off x="1057495" y="4608975"/>
            <a:ext cx="346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Examples</a:t>
            </a:r>
            <a:endParaRPr sz="1500">
              <a:solidFill>
                <a:schemeClr val="accent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5" name="Google Shape;85;p20"/>
          <p:cNvSpPr txBox="1"/>
          <p:nvPr/>
        </p:nvSpPr>
        <p:spPr>
          <a:xfrm>
            <a:off x="4603082" y="1088250"/>
            <a:ext cx="346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Characteristics</a:t>
            </a:r>
            <a:endParaRPr sz="1500">
              <a:solidFill>
                <a:schemeClr val="accent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6" name="Google Shape;86;p20"/>
          <p:cNvSpPr txBox="1"/>
          <p:nvPr/>
        </p:nvSpPr>
        <p:spPr>
          <a:xfrm>
            <a:off x="4598440" y="4608975"/>
            <a:ext cx="346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rPr>
              <a:t>Non-Examples</a:t>
            </a:r>
            <a:endParaRPr sz="1500">
              <a:solidFill>
                <a:schemeClr val="accent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7" name="Google Shape;87;p20"/>
          <p:cNvSpPr/>
          <p:nvPr/>
        </p:nvSpPr>
        <p:spPr>
          <a:xfrm>
            <a:off x="3168075" y="2382563"/>
            <a:ext cx="2808000" cy="1301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0"/>
          <p:cNvSpPr/>
          <p:nvPr/>
        </p:nvSpPr>
        <p:spPr>
          <a:xfrm>
            <a:off x="3206175" y="2420663"/>
            <a:ext cx="2808000" cy="13017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30450"/>
            <a:ext cx="9144000" cy="3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505650" y="16680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4000"/>
              <a:buFont typeface="Gill Sans"/>
              <a:buNone/>
              <a:defRPr b="1" sz="4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505650" y="1000069"/>
            <a:ext cx="813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191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4191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4191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4191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4191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4191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●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4191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24DA3"/>
              </a:buClr>
              <a:buSzPts val="3000"/>
              <a:buFont typeface="Gill Sans"/>
              <a:buChar char="○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4191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24DA3"/>
              </a:buClr>
              <a:buSzPts val="3000"/>
              <a:buFont typeface="Gill Sans"/>
              <a:buChar char="■"/>
              <a:defRPr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535940" y="157828"/>
            <a:ext cx="807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600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527049" y="2536602"/>
            <a:ext cx="8089800" cy="20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2400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6583680" y="478345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535940" y="157828"/>
            <a:ext cx="807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527049" y="2536602"/>
            <a:ext cx="8089800" cy="20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type="title"/>
          </p:nvPr>
        </p:nvSpPr>
        <p:spPr>
          <a:xfrm>
            <a:off x="535940" y="157828"/>
            <a:ext cx="807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type="title"/>
          </p:nvPr>
        </p:nvSpPr>
        <p:spPr>
          <a:xfrm>
            <a:off x="535940" y="157828"/>
            <a:ext cx="807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1" type="body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2" type="body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ctrTitle"/>
          </p:nvPr>
        </p:nvSpPr>
        <p:spPr>
          <a:xfrm>
            <a:off x="535940" y="386429"/>
            <a:ext cx="80721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" type="subTitle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7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30450"/>
            <a:ext cx="9144000" cy="3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type="title"/>
          </p:nvPr>
        </p:nvSpPr>
        <p:spPr>
          <a:xfrm>
            <a:off x="505650" y="16680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4000"/>
              <a:buFont typeface="Gill Sans"/>
              <a:buNone/>
              <a:defRPr b="1" sz="4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30450"/>
            <a:ext cx="9144000" cy="31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350" y="4170319"/>
            <a:ext cx="1375369" cy="811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350" y="4170319"/>
            <a:ext cx="1375369" cy="811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ONL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30450"/>
            <a:ext cx="9144000" cy="31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821173"/>
            <a:ext cx="6857999" cy="3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2"/>
          <p:cNvSpPr txBox="1"/>
          <p:nvPr>
            <p:ph type="title"/>
          </p:nvPr>
        </p:nvSpPr>
        <p:spPr>
          <a:xfrm>
            <a:off x="535940" y="157828"/>
            <a:ext cx="807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527049" y="2536602"/>
            <a:ext cx="8089800" cy="20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424DA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  <p:sldLayoutId id="2147483669" r:id="rId3"/>
    <p:sldLayoutId id="2147483670" r:id="rId4"/>
    <p:sldLayoutId id="2147483671" r:id="rId5"/>
    <p:sldLayoutId id="214748367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/>
        </p:nvSpPr>
        <p:spPr>
          <a:xfrm>
            <a:off x="431100" y="441050"/>
            <a:ext cx="8449200" cy="51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 Big Five Presents: Lockdown/Barricade</a:t>
            </a:r>
            <a:endParaRPr b="1" sz="30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Think On Your Feet </a:t>
            </a:r>
            <a:endParaRPr sz="31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High School</a:t>
            </a:r>
            <a:endParaRPr sz="15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2023-2024 School Year</a:t>
            </a:r>
            <a:endParaRPr b="1" sz="31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Curriculum</a:t>
            </a:r>
            <a:r>
              <a:rPr lang="en" sz="15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/Implementation Deck</a:t>
            </a:r>
            <a:endParaRPr sz="15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/>
          <p:nvPr>
            <p:ph type="title"/>
          </p:nvPr>
        </p:nvSpPr>
        <p:spPr>
          <a:xfrm>
            <a:off x="505650" y="16680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Importantly</a:t>
            </a:r>
            <a:endParaRPr/>
          </a:p>
        </p:txBody>
      </p:sp>
      <p:sp>
        <p:nvSpPr>
          <p:cNvPr id="189" name="Google Shape;189;p37"/>
          <p:cNvSpPr txBox="1"/>
          <p:nvPr>
            <p:ph idx="1" type="body"/>
          </p:nvPr>
        </p:nvSpPr>
        <p:spPr>
          <a:xfrm>
            <a:off x="473175" y="1188425"/>
            <a:ext cx="813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Think on Your Feet</a:t>
            </a:r>
            <a:endParaRPr sz="20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Be aware of your surroundings and 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Speak up if someone or something seems out of place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Listen for </a:t>
            </a:r>
            <a:r>
              <a:rPr lang="en" sz="2000"/>
              <a:t>any instructions from school staff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1600"/>
              </a:spcAft>
              <a:buSzPts val="2000"/>
              <a:buChar char="●"/>
            </a:pPr>
            <a:r>
              <a:rPr lang="en" sz="2000"/>
              <a:t>Work as a team and help each other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>
            <p:ph type="title"/>
          </p:nvPr>
        </p:nvSpPr>
        <p:spPr>
          <a:xfrm>
            <a:off x="505650" y="228540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About This Deck</a:t>
            </a:r>
            <a:endParaRPr b="1" sz="36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p29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24DA3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These slides will assist teachers in implementing the Big Five, specifically Lockdown/Barricade</a:t>
            </a:r>
            <a:endParaRPr sz="2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424DA3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This lesson plan is to be used in lieu of a “drill”</a:t>
            </a:r>
            <a:endParaRPr i="1" sz="2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424DA3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The deck discusses concepts like situational awareness and deepens understanding of how to implement Think on Your Feet</a:t>
            </a:r>
            <a:endParaRPr i="1" sz="2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600"/>
              </a:spcAft>
              <a:buClr>
                <a:srgbClr val="424DA3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Teachers may use and customize the content of this deck as appropriate</a:t>
            </a:r>
            <a:endParaRPr sz="2000">
              <a:solidFill>
                <a:srgbClr val="424DA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>
            <p:ph idx="4294967295" type="title"/>
          </p:nvPr>
        </p:nvSpPr>
        <p:spPr>
          <a:xfrm>
            <a:off x="574500" y="252800"/>
            <a:ext cx="31380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384DA2"/>
                </a:solidFill>
                <a:latin typeface="Gill Sans"/>
                <a:ea typeface="Gill Sans"/>
                <a:cs typeface="Gill Sans"/>
                <a:sym typeface="Gill Sans"/>
              </a:rPr>
              <a:t>The Big Five</a:t>
            </a:r>
            <a:endParaRPr sz="35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6" name="Google Shape;146;p30"/>
          <p:cNvSpPr txBox="1"/>
          <p:nvPr/>
        </p:nvSpPr>
        <p:spPr>
          <a:xfrm>
            <a:off x="649575" y="738150"/>
            <a:ext cx="6058500" cy="27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384DA2"/>
                </a:solidFill>
                <a:latin typeface="Gill Sans"/>
                <a:ea typeface="Gill Sans"/>
                <a:cs typeface="Gill Sans"/>
                <a:sym typeface="Gill Sans"/>
              </a:rPr>
              <a:t>Immediate Action Response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3850" lvl="0" marL="6286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84DA2"/>
              </a:buClr>
              <a:buSzPts val="2400"/>
              <a:buFont typeface="Gill Sans"/>
              <a:buChar char="•"/>
            </a:pPr>
            <a:r>
              <a:rPr lang="en" sz="2400">
                <a:solidFill>
                  <a:srgbClr val="384DA2"/>
                </a:solidFill>
                <a:latin typeface="Gill Sans"/>
                <a:ea typeface="Gill Sans"/>
                <a:cs typeface="Gill Sans"/>
                <a:sym typeface="Gill Sans"/>
              </a:rPr>
              <a:t>Shelter in Place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3850" lvl="0" marL="6286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84DA2"/>
              </a:buClr>
              <a:buSzPts val="2400"/>
              <a:buFont typeface="Gill Sans"/>
              <a:buChar char="•"/>
            </a:pPr>
            <a:r>
              <a:rPr lang="en" sz="2400">
                <a:solidFill>
                  <a:srgbClr val="384DA2"/>
                </a:solidFill>
                <a:latin typeface="Gill Sans"/>
                <a:ea typeface="Gill Sans"/>
                <a:cs typeface="Gill Sans"/>
                <a:sym typeface="Gill Sans"/>
              </a:rPr>
              <a:t>Drop, Cover and Hold On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3850" lvl="0" marL="6286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84DA2"/>
              </a:buClr>
              <a:buSzPts val="2400"/>
              <a:buFont typeface="Gill Sans"/>
              <a:buChar char="•"/>
            </a:pPr>
            <a:r>
              <a:rPr lang="en" sz="2400">
                <a:solidFill>
                  <a:srgbClr val="384DA2"/>
                </a:solidFill>
                <a:latin typeface="Gill Sans"/>
                <a:ea typeface="Gill Sans"/>
                <a:cs typeface="Gill Sans"/>
                <a:sym typeface="Gill Sans"/>
              </a:rPr>
              <a:t>Secure Campus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3850" lvl="0" marL="628650" marR="0" rtl="0" algn="l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>
                <a:srgbClr val="384DA2"/>
              </a:buClr>
              <a:buSzPts val="2400"/>
              <a:buFont typeface="Gill Sans"/>
              <a:buChar char="•"/>
            </a:pPr>
            <a:r>
              <a:rPr lang="en" sz="2400">
                <a:solidFill>
                  <a:srgbClr val="384DA2"/>
                </a:solidFill>
                <a:latin typeface="Gill Sans"/>
                <a:ea typeface="Gill Sans"/>
                <a:cs typeface="Gill Sans"/>
                <a:sym typeface="Gill Sans"/>
              </a:rPr>
              <a:t>Lockdown/Barricade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3850" lvl="0" marL="6286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84DA2"/>
              </a:buClr>
              <a:buSzPts val="2400"/>
              <a:buFont typeface="Gill Sans"/>
              <a:buChar char="•"/>
            </a:pPr>
            <a:r>
              <a:rPr lang="en" sz="2400">
                <a:solidFill>
                  <a:srgbClr val="384DA2"/>
                </a:solidFill>
                <a:latin typeface="Gill Sans"/>
                <a:ea typeface="Gill Sans"/>
                <a:cs typeface="Gill Sans"/>
                <a:sym typeface="Gill Sans"/>
              </a:rPr>
              <a:t>Evacuation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7" name="Google Shape;1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11350"/>
            <a:ext cx="9144001" cy="143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75390"/>
            <a:ext cx="9144003" cy="1299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263" y="228588"/>
            <a:ext cx="6315474" cy="448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/>
          <p:nvPr/>
        </p:nvSpPr>
        <p:spPr>
          <a:xfrm>
            <a:off x="505650" y="228600"/>
            <a:ext cx="863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24DA3"/>
                </a:solidFill>
                <a:latin typeface="Gill Sans"/>
                <a:ea typeface="Gill Sans"/>
                <a:cs typeface="Gill Sans"/>
                <a:sym typeface="Gill Sans"/>
              </a:rPr>
              <a:t>Understanding Concepts</a:t>
            </a:r>
            <a:endParaRPr/>
          </a:p>
        </p:txBody>
      </p:sp>
      <p:sp>
        <p:nvSpPr>
          <p:cNvPr id="159" name="Google Shape;159;p32"/>
          <p:cNvSpPr txBox="1"/>
          <p:nvPr>
            <p:ph idx="1" type="body"/>
          </p:nvPr>
        </p:nvSpPr>
        <p:spPr>
          <a:xfrm>
            <a:off x="758550" y="948769"/>
            <a:ext cx="813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84DA2"/>
                </a:solidFill>
              </a:rPr>
              <a:t>Situational Awareness: </a:t>
            </a:r>
            <a:r>
              <a:rPr lang="en" sz="2000">
                <a:solidFill>
                  <a:srgbClr val="384DA2"/>
                </a:solidFill>
                <a:highlight>
                  <a:schemeClr val="lt1"/>
                </a:highlight>
              </a:rPr>
              <a:t>Being aware of your surroundings and the activities going on around you.</a:t>
            </a:r>
            <a:endParaRPr sz="2000">
              <a:solidFill>
                <a:srgbClr val="384DA2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84DA2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Think on Your Feet: </a:t>
            </a:r>
            <a:endParaRPr sz="2000"/>
          </a:p>
          <a:p>
            <a:pPr indent="-355600" lvl="0" marL="9144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Escape or Get Off Campus</a:t>
            </a:r>
            <a:endParaRPr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Hide or Lockdown/Barricade</a:t>
            </a:r>
            <a:endParaRPr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Engage and Defend</a:t>
            </a:r>
            <a:r>
              <a:rPr lang="en"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/>
          <p:nvPr>
            <p:ph type="title"/>
          </p:nvPr>
        </p:nvSpPr>
        <p:spPr>
          <a:xfrm>
            <a:off x="363000" y="140825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Escape/Get Off Campus</a:t>
            </a:r>
            <a:endParaRPr/>
          </a:p>
        </p:txBody>
      </p:sp>
      <p:sp>
        <p:nvSpPr>
          <p:cNvPr id="165" name="Google Shape;165;p33"/>
          <p:cNvSpPr txBox="1"/>
          <p:nvPr>
            <p:ph idx="1" type="body"/>
          </p:nvPr>
        </p:nvSpPr>
        <p:spPr>
          <a:xfrm>
            <a:off x="363000" y="919500"/>
            <a:ext cx="7637400" cy="37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Sometimes it is safest to get off campus. </a:t>
            </a:r>
            <a:endParaRPr sz="2000"/>
          </a:p>
          <a:p>
            <a:pPr indent="-355600" lvl="0" marL="9144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During Passing Periods, Break, or Lunch</a:t>
            </a:r>
            <a:endParaRPr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During PE or an Outdoor Class or Event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Where could you go if you needed to run off campus? </a:t>
            </a:r>
            <a:endParaRPr sz="2000"/>
          </a:p>
          <a:p>
            <a:pPr indent="-355600" lvl="0" marL="9144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Which direction you go in will depend on where you are on campus</a:t>
            </a:r>
            <a:endParaRPr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Think of a few choices 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24DA2"/>
                </a:solidFill>
              </a:rPr>
              <a:t>If you are outside, but unable to get off campus, q</a:t>
            </a:r>
            <a:r>
              <a:rPr lang="en" sz="2000">
                <a:solidFill>
                  <a:srgbClr val="424DA2"/>
                </a:solidFill>
              </a:rPr>
              <a:t>uickly seek out a hiding place on campus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/>
          <p:nvPr>
            <p:ph idx="1" type="body"/>
          </p:nvPr>
        </p:nvSpPr>
        <p:spPr>
          <a:xfrm>
            <a:off x="435000" y="902650"/>
            <a:ext cx="8132700" cy="36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24DA2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424DA2"/>
              </a:buClr>
              <a:buSzPts val="2000"/>
              <a:buChar char="●"/>
            </a:pPr>
            <a:r>
              <a:rPr lang="en" sz="2000">
                <a:solidFill>
                  <a:srgbClr val="424DA2"/>
                </a:solidFill>
              </a:rPr>
              <a:t>Quickly get all students/staff inside a room.</a:t>
            </a:r>
            <a:endParaRPr sz="2000">
              <a:solidFill>
                <a:srgbClr val="424DA2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424DA2"/>
              </a:buClr>
              <a:buSzPts val="2000"/>
              <a:buChar char="●"/>
            </a:pPr>
            <a:r>
              <a:rPr lang="en" sz="2000">
                <a:solidFill>
                  <a:srgbClr val="424DA2"/>
                </a:solidFill>
              </a:rPr>
              <a:t>Lock the door/windows and build a barricade.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424DA2"/>
              </a:buClr>
              <a:buSzPts val="2000"/>
              <a:buChar char="●"/>
            </a:pPr>
            <a:r>
              <a:rPr lang="en" sz="2000">
                <a:solidFill>
                  <a:srgbClr val="424DA2"/>
                </a:solidFill>
              </a:rPr>
              <a:t>Turn off lights and silence cell phones. Find a hiding spot and remain still and quiet </a:t>
            </a:r>
            <a:endParaRPr sz="2000">
              <a:solidFill>
                <a:srgbClr val="424DA2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424DA2"/>
              </a:buClr>
              <a:buSzPts val="2000"/>
              <a:buChar char="●"/>
            </a:pPr>
            <a:r>
              <a:rPr lang="en" sz="2000">
                <a:solidFill>
                  <a:srgbClr val="424DA2"/>
                </a:solidFill>
              </a:rPr>
              <a:t>Stay put and wait for help to arrive. </a:t>
            </a:r>
            <a:endParaRPr sz="2000">
              <a:solidFill>
                <a:srgbClr val="424DA2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424DA2"/>
              </a:buClr>
              <a:buSzPts val="2000"/>
              <a:buChar char="●"/>
            </a:pPr>
            <a:r>
              <a:rPr lang="en" sz="2000">
                <a:solidFill>
                  <a:srgbClr val="424DA2"/>
                </a:solidFill>
              </a:rPr>
              <a:t>The Police or Fire Department will unlock the doors with their keys. Don’t open the door for anyone. </a:t>
            </a:r>
            <a:endParaRPr sz="1300">
              <a:solidFill>
                <a:srgbClr val="424DA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/>
          </a:p>
        </p:txBody>
      </p:sp>
      <p:sp>
        <p:nvSpPr>
          <p:cNvPr id="171" name="Google Shape;171;p34"/>
          <p:cNvSpPr txBox="1"/>
          <p:nvPr>
            <p:ph type="title"/>
          </p:nvPr>
        </p:nvSpPr>
        <p:spPr>
          <a:xfrm>
            <a:off x="109500" y="8885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Lockdown/Barricade </a:t>
            </a:r>
            <a:endParaRPr sz="5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/>
          <p:nvPr>
            <p:ph idx="1" type="body"/>
          </p:nvPr>
        </p:nvSpPr>
        <p:spPr>
          <a:xfrm>
            <a:off x="194175" y="1127325"/>
            <a:ext cx="8514900" cy="3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Lastly, you may need to protect or </a:t>
            </a:r>
            <a:r>
              <a:rPr lang="en" sz="2000"/>
              <a:t>defend yourself. 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Take quick action to defend or protect yourself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Use objects around you 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Look around the classroom to identify objects to use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600"/>
              </a:spcAft>
              <a:buSzPts val="2000"/>
              <a:buChar char="●"/>
            </a:pPr>
            <a:r>
              <a:rPr lang="en" sz="2000"/>
              <a:t>If you can distract or disarm the intruder, try to get away</a:t>
            </a:r>
            <a:endParaRPr sz="2000"/>
          </a:p>
        </p:txBody>
      </p:sp>
      <p:sp>
        <p:nvSpPr>
          <p:cNvPr id="177" name="Google Shape;177;p35"/>
          <p:cNvSpPr txBox="1"/>
          <p:nvPr>
            <p:ph type="title"/>
          </p:nvPr>
        </p:nvSpPr>
        <p:spPr>
          <a:xfrm>
            <a:off x="109500" y="8885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Protect or Defend</a:t>
            </a:r>
            <a:r>
              <a:rPr lang="en" sz="3600"/>
              <a:t> </a:t>
            </a:r>
            <a:endParaRPr sz="4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/>
          <p:nvPr>
            <p:ph type="title"/>
          </p:nvPr>
        </p:nvSpPr>
        <p:spPr>
          <a:xfrm>
            <a:off x="505650" y="166800"/>
            <a:ext cx="81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Lockdown/Barricade Practice</a:t>
            </a:r>
            <a:endParaRPr/>
          </a:p>
        </p:txBody>
      </p:sp>
      <p:sp>
        <p:nvSpPr>
          <p:cNvPr id="183" name="Google Shape;183;p36"/>
          <p:cNvSpPr txBox="1"/>
          <p:nvPr>
            <p:ph idx="1" type="body"/>
          </p:nvPr>
        </p:nvSpPr>
        <p:spPr>
          <a:xfrm>
            <a:off x="505650" y="1000069"/>
            <a:ext cx="813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How do the windows and blinds close?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Demonstrate this</a:t>
            </a:r>
            <a:endParaRPr sz="21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How do your lock/close the door in this classroom? </a:t>
            </a:r>
            <a:endParaRPr sz="21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Turn off all technology. How do we do that?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Where are the light </a:t>
            </a:r>
            <a:r>
              <a:rPr lang="en" sz="2100"/>
              <a:t>switches</a:t>
            </a:r>
            <a:r>
              <a:rPr lang="en" sz="2100"/>
              <a:t>? </a:t>
            </a:r>
            <a:endParaRPr sz="21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What items can we use to barricade? 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Make a list</a:t>
            </a:r>
            <a:endParaRPr sz="21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Where could we hide in the classroom?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Against the wall least </a:t>
            </a:r>
            <a:r>
              <a:rPr lang="en" sz="2100"/>
              <a:t>visible</a:t>
            </a:r>
            <a:r>
              <a:rPr lang="en" sz="2100"/>
              <a:t> from the outside</a:t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