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Gill Sans"/>
      <p:regular r:id="rId20"/>
      <p:bold r:id="rId21"/>
    </p:embeddedFon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4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4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illSans-regular.fntdata"/><Relationship Id="rId11" Type="http://schemas.openxmlformats.org/officeDocument/2006/relationships/slide" Target="slides/slide5.xml"/><Relationship Id="rId22" Type="http://schemas.openxmlformats.org/officeDocument/2006/relationships/font" Target="fonts/Questrial-regular.fntdata"/><Relationship Id="rId10" Type="http://schemas.openxmlformats.org/officeDocument/2006/relationships/slide" Target="slides/slide4.xml"/><Relationship Id="rId21" Type="http://schemas.openxmlformats.org/officeDocument/2006/relationships/font" Target="fonts/GillSans-bold.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56b14d586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56b14d586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14b05a4b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414b05a4b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28295" rtl="0" algn="l">
              <a:lnSpc>
                <a:spcPct val="80000"/>
              </a:lnSpc>
              <a:spcBef>
                <a:spcPts val="0"/>
              </a:spcBef>
              <a:spcAft>
                <a:spcPts val="0"/>
              </a:spcAft>
              <a:buNone/>
            </a:pPr>
            <a:r>
              <a:rPr lang="en" sz="1300">
                <a:solidFill>
                  <a:srgbClr val="424DA2"/>
                </a:solidFill>
                <a:latin typeface="Gill Sans"/>
                <a:ea typeface="Gill Sans"/>
                <a:cs typeface="Gill Sans"/>
                <a:sym typeface="Gill Sans"/>
              </a:rPr>
              <a:t>If confronted by an intruder, use items around you to defend and protect yourself, disarm/distract the intruder, so you can get away.</a:t>
            </a:r>
            <a:r>
              <a:rPr lang="en" sz="1000">
                <a:solidFill>
                  <a:srgbClr val="424DA2"/>
                </a:solidFill>
                <a:latin typeface="Gill Sans"/>
                <a:ea typeface="Gill Sans"/>
                <a:cs typeface="Gill Sans"/>
                <a:sym typeface="Gill Sans"/>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41fed8888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41fed8888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424DA2"/>
                </a:solidFill>
                <a:latin typeface="Gill Sans"/>
                <a:ea typeface="Gill Sans"/>
                <a:cs typeface="Gill Sans"/>
                <a:sym typeface="Gill Sans"/>
              </a:rPr>
              <a:t>Once you have described it, ask students to think about what they would do if you had to go into a Lockdown/Barricade now. </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rPr lang="en" sz="1300">
                <a:solidFill>
                  <a:srgbClr val="424DA2"/>
                </a:solidFill>
                <a:latin typeface="Gill Sans"/>
                <a:ea typeface="Gill Sans"/>
                <a:cs typeface="Gill Sans"/>
                <a:sym typeface="Gill Sans"/>
              </a:rPr>
              <a:t>Identify student’s jobs during the incident based on where they are sitting/abilities. </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rPr lang="en" sz="1300">
                <a:solidFill>
                  <a:srgbClr val="424DA2"/>
                </a:solidFill>
                <a:latin typeface="Gill Sans"/>
                <a:ea typeface="Gill Sans"/>
                <a:cs typeface="Gill Sans"/>
                <a:sym typeface="Gill Sans"/>
              </a:rPr>
              <a:t>If students are feeling ready, you can practice each element. </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rPr b="1" lang="en" sz="1300">
                <a:solidFill>
                  <a:srgbClr val="424DA2"/>
                </a:solidFill>
                <a:latin typeface="Gill Sans"/>
                <a:ea typeface="Gill Sans"/>
                <a:cs typeface="Gill Sans"/>
                <a:sym typeface="Gill Sans"/>
              </a:rPr>
              <a:t>Tips for Practicing: </a:t>
            </a:r>
            <a:endParaRPr b="1" sz="1300">
              <a:solidFill>
                <a:srgbClr val="424DA2"/>
              </a:solidFill>
              <a:latin typeface="Gill Sans"/>
              <a:ea typeface="Gill Sans"/>
              <a:cs typeface="Gill Sans"/>
              <a:sym typeface="Gill Sans"/>
            </a:endParaRPr>
          </a:p>
          <a:p>
            <a:pPr indent="0" lvl="0" marL="0" rtl="0" algn="l">
              <a:spcBef>
                <a:spcPts val="0"/>
              </a:spcBef>
              <a:spcAft>
                <a:spcPts val="0"/>
              </a:spcAft>
              <a:buNone/>
            </a:pPr>
            <a:r>
              <a:rPr lang="en" sz="1300">
                <a:solidFill>
                  <a:srgbClr val="424DA2"/>
                </a:solidFill>
                <a:latin typeface="Gill Sans"/>
                <a:ea typeface="Gill Sans"/>
                <a:cs typeface="Gill Sans"/>
                <a:sym typeface="Gill Sans"/>
              </a:rPr>
              <a:t>Have a few students practice each element together. </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rPr lang="en" sz="1300">
                <a:solidFill>
                  <a:srgbClr val="424DA2"/>
                </a:solidFill>
                <a:latin typeface="Gill Sans"/>
                <a:ea typeface="Gill Sans"/>
                <a:cs typeface="Gill Sans"/>
                <a:sym typeface="Gill Sans"/>
              </a:rPr>
              <a:t>Remind them to move slowly and calmly. </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rPr lang="en" sz="1300">
                <a:solidFill>
                  <a:srgbClr val="424DA2"/>
                </a:solidFill>
                <a:latin typeface="Gill Sans"/>
                <a:ea typeface="Gill Sans"/>
                <a:cs typeface="Gill Sans"/>
                <a:sym typeface="Gill Sans"/>
              </a:rPr>
              <a:t>When building a barricade, have a few students move an item at a time</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rPr lang="en" sz="1300">
                <a:solidFill>
                  <a:srgbClr val="424DA2"/>
                </a:solidFill>
                <a:latin typeface="Gill Sans"/>
                <a:ea typeface="Gill Sans"/>
                <a:cs typeface="Gill Sans"/>
                <a:sym typeface="Gill Sans"/>
              </a:rPr>
              <a:t>Take turns to ensure safe lifting/building. We don’t anyone to get hurt or any furniture to get damaged. </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rPr b="1" lang="en" sz="1300">
                <a:solidFill>
                  <a:srgbClr val="424DA2"/>
                </a:solidFill>
                <a:latin typeface="Gill Sans"/>
                <a:ea typeface="Gill Sans"/>
                <a:cs typeface="Gill Sans"/>
                <a:sym typeface="Gill Sans"/>
              </a:rPr>
              <a:t>After: </a:t>
            </a:r>
            <a:endParaRPr b="1" sz="1300">
              <a:solidFill>
                <a:srgbClr val="424DA2"/>
              </a:solidFill>
              <a:latin typeface="Gill Sans"/>
              <a:ea typeface="Gill Sans"/>
              <a:cs typeface="Gill Sans"/>
              <a:sym typeface="Gill Sans"/>
            </a:endParaRPr>
          </a:p>
          <a:p>
            <a:pPr indent="0" lvl="0" marL="0" rtl="0" algn="l">
              <a:spcBef>
                <a:spcPts val="0"/>
              </a:spcBef>
              <a:spcAft>
                <a:spcPts val="0"/>
              </a:spcAft>
              <a:buNone/>
            </a:pPr>
            <a:r>
              <a:rPr lang="en" sz="1300">
                <a:solidFill>
                  <a:srgbClr val="424DA2"/>
                </a:solidFill>
                <a:latin typeface="Gill Sans"/>
                <a:ea typeface="Gill Sans"/>
                <a:cs typeface="Gill Sans"/>
                <a:sym typeface="Gill Sans"/>
              </a:rPr>
              <a:t>Give encouragement and highlight how well they worked together. </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rPr lang="en" sz="1300">
                <a:solidFill>
                  <a:srgbClr val="424DA2"/>
                </a:solidFill>
                <a:latin typeface="Gill Sans"/>
                <a:ea typeface="Gill Sans"/>
                <a:cs typeface="Gill Sans"/>
                <a:sym typeface="Gill Sans"/>
              </a:rPr>
              <a:t>Discuss challenges that came up</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t/>
            </a:r>
            <a:endParaRPr sz="1300">
              <a:solidFill>
                <a:srgbClr val="424DA2"/>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300">
              <a:solidFill>
                <a:srgbClr val="424DA2"/>
              </a:solidFill>
              <a:latin typeface="Gill Sans"/>
              <a:ea typeface="Gill Sans"/>
              <a:cs typeface="Gill Sans"/>
              <a:sym typeface="Gill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4176085b4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4176085b4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students know if your school site has an anonymous reporting line, a method to reporting </a:t>
            </a:r>
            <a:r>
              <a:rPr lang="en"/>
              <a:t>concerning</a:t>
            </a:r>
            <a:r>
              <a:rPr lang="en"/>
              <a:t> behaviors or a policy or procedure for reporting </a:t>
            </a:r>
            <a:r>
              <a:rPr lang="en"/>
              <a:t>suspicious</a:t>
            </a:r>
            <a:r>
              <a:rPr lang="en"/>
              <a:t> or </a:t>
            </a:r>
            <a:r>
              <a:rPr lang="en"/>
              <a:t>concerning</a:t>
            </a:r>
            <a:r>
              <a:rPr lang="en"/>
              <a:t> behaviors.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41fed8888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41fed8888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a:t>
            </a:r>
            <a:r>
              <a:rPr lang="en"/>
              <a:t>students</a:t>
            </a:r>
            <a:r>
              <a:rPr lang="en"/>
              <a:t> if they have questions related to The Big Five or Think on Your Feet and Lockdown/Barricade procedures? </a:t>
            </a:r>
            <a:endParaRPr/>
          </a:p>
          <a:p>
            <a:pPr indent="0" lvl="0" marL="0" rtl="0" algn="l">
              <a:spcBef>
                <a:spcPts val="0"/>
              </a:spcBef>
              <a:spcAft>
                <a:spcPts val="0"/>
              </a:spcAft>
              <a:buNone/>
            </a:pPr>
            <a:r>
              <a:rPr lang="en"/>
              <a:t>Thank </a:t>
            </a:r>
            <a:r>
              <a:rPr lang="en"/>
              <a:t>students</a:t>
            </a:r>
            <a:r>
              <a:rPr lang="en"/>
              <a:t> for their </a:t>
            </a:r>
            <a:r>
              <a:rPr lang="en"/>
              <a:t>willingness</a:t>
            </a:r>
            <a:r>
              <a:rPr lang="en"/>
              <a:t> to participate</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49328eb1de_0_6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49328eb1de_0_6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9328eb1de_1_9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9328eb1de_1_9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recall the book from previous years. If no one remembers, briefly explain that younger students </a:t>
            </a:r>
            <a:r>
              <a:rPr lang="en"/>
              <a:t>read</a:t>
            </a:r>
            <a:r>
              <a:rPr lang="en"/>
              <a:t> a book to help them understand the concepts we are going to learn about today. </a:t>
            </a:r>
            <a:endParaRPr/>
          </a:p>
          <a:p>
            <a:pPr indent="0" lvl="0" marL="0" rtl="0" algn="l">
              <a:spcBef>
                <a:spcPts val="0"/>
              </a:spcBef>
              <a:spcAft>
                <a:spcPts val="0"/>
              </a:spcAft>
              <a:buNone/>
            </a:pPr>
            <a:r>
              <a:rPr lang="en"/>
              <a:t>Have Students explain what they believe the Big Five is. </a:t>
            </a:r>
            <a:endParaRPr/>
          </a:p>
          <a:p>
            <a:pPr indent="0" lvl="0" marL="0" rtl="0" algn="l">
              <a:spcBef>
                <a:spcPts val="0"/>
              </a:spcBef>
              <a:spcAft>
                <a:spcPts val="0"/>
              </a:spcAft>
              <a:buNone/>
            </a:pPr>
            <a:r>
              <a:rPr lang="en"/>
              <a:t>Ask Students to identifiy/Find the Big Five Icons in the classroom (This should be on the Posters)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49328eb1de_0_6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a:t>
            </a:r>
            <a:r>
              <a:rPr lang="en"/>
              <a:t> what each of the Big Five Actions are. </a:t>
            </a:r>
            <a:endParaRPr/>
          </a:p>
          <a:p>
            <a:pPr indent="0" lvl="0" marL="0" rtl="0" algn="l">
              <a:spcBef>
                <a:spcPts val="0"/>
              </a:spcBef>
              <a:spcAft>
                <a:spcPts val="0"/>
              </a:spcAft>
              <a:buNone/>
            </a:pPr>
            <a:r>
              <a:rPr lang="en"/>
              <a:t>Explain that some of these actions we will talk about in class and have Drills for throughout the year, and some actions we will only spend time time talking about and not have drills. </a:t>
            </a:r>
            <a:endParaRPr/>
          </a:p>
          <a:p>
            <a:pPr indent="0" lvl="0" marL="0" rtl="0" algn="l">
              <a:spcBef>
                <a:spcPts val="0"/>
              </a:spcBef>
              <a:spcAft>
                <a:spcPts val="0"/>
              </a:spcAft>
              <a:buNone/>
            </a:pPr>
            <a:r>
              <a:rPr lang="en"/>
              <a:t>Lockdown/Barricade is one of those actions we will talk about in class. </a:t>
            </a:r>
            <a:endParaRPr/>
          </a:p>
        </p:txBody>
      </p:sp>
      <p:sp>
        <p:nvSpPr>
          <p:cNvPr id="150" name="Google Shape;150;g149328eb1de_0_6580: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414b05a4b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414b05a4b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Gill Sans"/>
                <a:ea typeface="Gill Sans"/>
                <a:cs typeface="Gill Sans"/>
                <a:sym typeface="Gill Sans"/>
              </a:rPr>
              <a:t>When an intruder is on campus</a:t>
            </a:r>
            <a:endParaRPr sz="1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49328eb1d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49328eb1d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49328eb1de_1_9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49328eb1de_1_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the </a:t>
            </a:r>
            <a:r>
              <a:rPr lang="en"/>
              <a:t>definitions</a:t>
            </a:r>
            <a:r>
              <a:rPr lang="en"/>
              <a:t> of Both. </a:t>
            </a:r>
            <a:endParaRPr/>
          </a:p>
          <a:p>
            <a:pPr indent="0" lvl="0" marL="0" rtl="0" algn="l">
              <a:spcBef>
                <a:spcPts val="0"/>
              </a:spcBef>
              <a:spcAft>
                <a:spcPts val="0"/>
              </a:spcAft>
              <a:buClr>
                <a:schemeClr val="dk1"/>
              </a:buClr>
              <a:buSzPts val="1100"/>
              <a:buFont typeface="Arial"/>
              <a:buNone/>
            </a:pPr>
            <a:r>
              <a:rPr lang="en">
                <a:solidFill>
                  <a:schemeClr val="dk1"/>
                </a:solidFill>
              </a:rPr>
              <a:t>Define Situation Awareness - Ask for examples from the class.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Thinking on Your Feet gives you multiple options depending on where you are on campus, who is around you and what you feel you can do in that moment.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414b05a4b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414b05a4b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424DA2"/>
                </a:solidFill>
                <a:latin typeface="Gill Sans"/>
                <a:ea typeface="Gill Sans"/>
                <a:cs typeface="Gill Sans"/>
                <a:sym typeface="Gill Sans"/>
              </a:rPr>
              <a:t>Sometimes, getting off campus may be the safest thing to do. If you can, safely run off campus and find a safe location to go to. </a:t>
            </a:r>
            <a:endParaRPr sz="1300">
              <a:solidFill>
                <a:srgbClr val="424DA2"/>
              </a:solidFill>
              <a:latin typeface="Gill Sans"/>
              <a:ea typeface="Gill Sans"/>
              <a:cs typeface="Gill Sans"/>
              <a:sym typeface="Gill Sans"/>
            </a:endParaRPr>
          </a:p>
          <a:p>
            <a:pPr indent="0" lvl="0" marL="0" rtl="0" algn="l">
              <a:spcBef>
                <a:spcPts val="0"/>
              </a:spcBef>
              <a:spcAft>
                <a:spcPts val="0"/>
              </a:spcAft>
              <a:buNone/>
            </a:pPr>
            <a:r>
              <a:rPr lang="en" sz="1300">
                <a:solidFill>
                  <a:srgbClr val="424DA2"/>
                </a:solidFill>
                <a:latin typeface="Gill Sans"/>
                <a:ea typeface="Gill Sans"/>
                <a:cs typeface="Gill Sans"/>
                <a:sym typeface="Gill Sans"/>
              </a:rPr>
              <a:t>Call 911 immediately. Let the police know where you are and what is happening at your school. </a:t>
            </a:r>
            <a:endParaRPr sz="1300">
              <a:solidFill>
                <a:schemeClr val="dk1"/>
              </a:solidFill>
              <a:latin typeface="Gill Sans"/>
              <a:ea typeface="Gill Sans"/>
              <a:cs typeface="Gill Sans"/>
              <a:sym typeface="Gill Sans"/>
            </a:endParaRPr>
          </a:p>
          <a:p>
            <a:pPr indent="0" lvl="0" marL="0" rtl="0" algn="l">
              <a:spcBef>
                <a:spcPts val="0"/>
              </a:spcBef>
              <a:spcAft>
                <a:spcPts val="0"/>
              </a:spcAft>
              <a:buNone/>
            </a:pPr>
            <a:r>
              <a:rPr lang="en" sz="1300">
                <a:solidFill>
                  <a:srgbClr val="424DA2"/>
                </a:solidFill>
                <a:latin typeface="Gill Sans"/>
                <a:ea typeface="Gill Sans"/>
                <a:cs typeface="Gill Sans"/>
                <a:sym typeface="Gill Sans"/>
              </a:rPr>
              <a:t>Stay Put and wait for help to arrive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49328eb1de_1_9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49328eb1de_1_9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424DA2"/>
                </a:solidFill>
                <a:latin typeface="Gill Sans"/>
                <a:ea typeface="Gill Sans"/>
                <a:cs typeface="Gill Sans"/>
                <a:sym typeface="Gill Sans"/>
              </a:rPr>
              <a:t>Explain to </a:t>
            </a:r>
            <a:r>
              <a:rPr lang="en" sz="1300">
                <a:solidFill>
                  <a:srgbClr val="424DA2"/>
                </a:solidFill>
                <a:latin typeface="Gill Sans"/>
                <a:ea typeface="Gill Sans"/>
                <a:cs typeface="Gill Sans"/>
                <a:sym typeface="Gill Sans"/>
              </a:rPr>
              <a:t>students</a:t>
            </a:r>
            <a:r>
              <a:rPr lang="en" sz="1300">
                <a:solidFill>
                  <a:srgbClr val="424DA2"/>
                </a:solidFill>
                <a:latin typeface="Gill Sans"/>
                <a:ea typeface="Gill Sans"/>
                <a:cs typeface="Gill Sans"/>
                <a:sym typeface="Gill Sans"/>
              </a:rPr>
              <a:t> when to use Lockdown/Barricade and what that </a:t>
            </a:r>
            <a:r>
              <a:rPr lang="en" sz="1300">
                <a:solidFill>
                  <a:srgbClr val="424DA2"/>
                </a:solidFill>
                <a:latin typeface="Gill Sans"/>
                <a:ea typeface="Gill Sans"/>
                <a:cs typeface="Gill Sans"/>
                <a:sym typeface="Gill Sans"/>
              </a:rPr>
              <a:t>means</a:t>
            </a:r>
            <a:r>
              <a:rPr lang="en" sz="1300">
                <a:solidFill>
                  <a:srgbClr val="424DA2"/>
                </a:solidFill>
                <a:latin typeface="Gill Sans"/>
                <a:ea typeface="Gill Sans"/>
                <a:cs typeface="Gill Sans"/>
                <a:sym typeface="Gill Sans"/>
              </a:rPr>
              <a:t>. Let them know we will go deeper into how to do this in a few minutes. </a:t>
            </a:r>
            <a:endParaRPr sz="1300">
              <a:solidFill>
                <a:srgbClr val="424DA2"/>
              </a:solidFill>
              <a:latin typeface="Gill Sans"/>
              <a:ea typeface="Gill Sans"/>
              <a:cs typeface="Gill Sans"/>
              <a:sym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 name="Google Shape;11;p2"/>
          <p:cNvPicPr preferRelativeResize="0"/>
          <p:nvPr/>
        </p:nvPicPr>
        <p:blipFill>
          <a:blip r:embed="rId3">
            <a:alphaModFix/>
          </a:blip>
          <a:stretch>
            <a:fillRect/>
          </a:stretch>
        </p:blipFill>
        <p:spPr>
          <a:xfrm>
            <a:off x="232350" y="4170319"/>
            <a:ext cx="1375369" cy="81136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40" name="Shape 40"/>
        <p:cNvGrpSpPr/>
        <p:nvPr/>
      </p:nvGrpSpPr>
      <p:grpSpPr>
        <a:xfrm>
          <a:off x="0" y="0"/>
          <a:ext cx="0" cy="0"/>
          <a:chOff x="0" y="0"/>
          <a:chExt cx="0" cy="0"/>
        </a:xfrm>
      </p:grpSpPr>
      <p:sp>
        <p:nvSpPr>
          <p:cNvPr id="41" name="Google Shape;41;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 name="Google Shape;42;p1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3" name="Google Shape;43;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44" name="Shape 44"/>
        <p:cNvGrpSpPr/>
        <p:nvPr/>
      </p:nvGrpSpPr>
      <p:grpSpPr>
        <a:xfrm>
          <a:off x="0" y="0"/>
          <a:ext cx="0" cy="0"/>
          <a:chOff x="0" y="0"/>
          <a:chExt cx="0" cy="0"/>
        </a:xfrm>
      </p:grpSpPr>
      <p:sp>
        <p:nvSpPr>
          <p:cNvPr id="45" name="Google Shape;45;p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 name="Google Shape;46;p1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 name="Google Shape;4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sp>
        <p:nvSpPr>
          <p:cNvPr id="49" name="Google Shape;49;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 name="Google Shape;50;p1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1" name="Google Shape;51;p1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2" name="Google Shape;52;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53" name="Shape 53"/>
        <p:cNvGrpSpPr/>
        <p:nvPr/>
      </p:nvGrpSpPr>
      <p:grpSpPr>
        <a:xfrm>
          <a:off x="0" y="0"/>
          <a:ext cx="0" cy="0"/>
          <a:chOff x="0" y="0"/>
          <a:chExt cx="0" cy="0"/>
        </a:xfrm>
      </p:grpSpPr>
      <p:sp>
        <p:nvSpPr>
          <p:cNvPr id="54" name="Google Shape;5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6" name="Google Shape;56;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57" name="Shape 57"/>
        <p:cNvGrpSpPr/>
        <p:nvPr/>
      </p:nvGrpSpPr>
      <p:grpSpPr>
        <a:xfrm>
          <a:off x="0" y="0"/>
          <a:ext cx="0" cy="0"/>
          <a:chOff x="0" y="0"/>
          <a:chExt cx="0" cy="0"/>
        </a:xfrm>
      </p:grpSpPr>
      <p:cxnSp>
        <p:nvCxnSpPr>
          <p:cNvPr id="58" name="Google Shape;58;p15"/>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59" name="Google Shape;59;p15"/>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60" name="Google Shape;60;p15"/>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62" name="Shape 62"/>
        <p:cNvGrpSpPr/>
        <p:nvPr/>
      </p:nvGrpSpPr>
      <p:grpSpPr>
        <a:xfrm>
          <a:off x="0" y="0"/>
          <a:ext cx="0" cy="0"/>
          <a:chOff x="0" y="0"/>
          <a:chExt cx="0" cy="0"/>
        </a:xfrm>
      </p:grpSpPr>
      <p:sp>
        <p:nvSpPr>
          <p:cNvPr id="63" name="Google Shape;6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SECTION_HEADER_1">
    <p:spTree>
      <p:nvGrpSpPr>
        <p:cNvPr id="66" name="Shape 66"/>
        <p:cNvGrpSpPr/>
        <p:nvPr/>
      </p:nvGrpSpPr>
      <p:grpSpPr>
        <a:xfrm>
          <a:off x="0" y="0"/>
          <a:ext cx="0" cy="0"/>
          <a:chOff x="0" y="0"/>
          <a:chExt cx="0" cy="0"/>
        </a:xfrm>
      </p:grpSpPr>
      <p:pic>
        <p:nvPicPr>
          <p:cNvPr id="67" name="Google Shape;67;p17"/>
          <p:cNvPicPr preferRelativeResize="0"/>
          <p:nvPr/>
        </p:nvPicPr>
        <p:blipFill>
          <a:blip r:embed="rId2">
            <a:alphaModFix/>
          </a:blip>
          <a:stretch>
            <a:fillRect/>
          </a:stretch>
        </p:blipFill>
        <p:spPr>
          <a:xfrm>
            <a:off x="0" y="4830450"/>
            <a:ext cx="9144000" cy="313050"/>
          </a:xfrm>
          <a:prstGeom prst="rect">
            <a:avLst/>
          </a:prstGeom>
          <a:noFill/>
          <a:ln>
            <a:noFill/>
          </a:ln>
        </p:spPr>
      </p:pic>
      <p:sp>
        <p:nvSpPr>
          <p:cNvPr id="68" name="Google Shape;68;p17"/>
          <p:cNvSpPr txBox="1"/>
          <p:nvPr>
            <p:ph type="title"/>
          </p:nvPr>
        </p:nvSpPr>
        <p:spPr>
          <a:xfrm>
            <a:off x="505650" y="166800"/>
            <a:ext cx="81327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24DA3"/>
              </a:buClr>
              <a:buSzPts val="4000"/>
              <a:buFont typeface="Gill Sans"/>
              <a:buNone/>
              <a:defRPr b="1" sz="4000">
                <a:solidFill>
                  <a:srgbClr val="424DA3"/>
                </a:solidFill>
                <a:latin typeface="Gill Sans"/>
                <a:ea typeface="Gill Sans"/>
                <a:cs typeface="Gill Sans"/>
                <a:sym typeface="Gill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505650" y="1000069"/>
            <a:ext cx="8132700" cy="3416400"/>
          </a:xfrm>
          <a:prstGeom prst="rect">
            <a:avLst/>
          </a:prstGeom>
        </p:spPr>
        <p:txBody>
          <a:bodyPr anchorCtr="0" anchor="t" bIns="91425" lIns="91425" spcFirstLastPara="1" rIns="91425" wrap="square" tIns="91425">
            <a:noAutofit/>
          </a:bodyPr>
          <a:lstStyle>
            <a:lvl1pPr indent="-419100" lvl="0" marL="457200" rtl="0">
              <a:lnSpc>
                <a:spcPct val="100000"/>
              </a:lnSpc>
              <a:spcBef>
                <a:spcPts val="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1pPr>
            <a:lvl2pPr indent="-419100" lvl="1" marL="9144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2pPr>
            <a:lvl3pPr indent="-419100" lvl="2" marL="13716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3pPr>
            <a:lvl4pPr indent="-419100" lvl="3" marL="18288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4pPr>
            <a:lvl5pPr indent="-419100" lvl="4" marL="22860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5pPr>
            <a:lvl6pPr indent="-419100" lvl="5" marL="27432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6pPr>
            <a:lvl7pPr indent="-419100" lvl="6" marL="32004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7pPr>
            <a:lvl8pPr indent="-419100" lvl="7" marL="36576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8pPr>
            <a:lvl9pPr indent="-419100" lvl="8" marL="4114800" rtl="0">
              <a:lnSpc>
                <a:spcPct val="100000"/>
              </a:lnSpc>
              <a:spcBef>
                <a:spcPts val="1600"/>
              </a:spcBef>
              <a:spcAft>
                <a:spcPts val="1600"/>
              </a:spcAft>
              <a:buClr>
                <a:srgbClr val="424DA3"/>
              </a:buClr>
              <a:buSzPts val="3000"/>
              <a:buFont typeface="Gill Sans"/>
              <a:buChar char="■"/>
              <a:defRPr sz="3000">
                <a:solidFill>
                  <a:srgbClr val="424DA3"/>
                </a:solidFill>
                <a:latin typeface="Gill Sans"/>
                <a:ea typeface="Gill Sans"/>
                <a:cs typeface="Gill Sans"/>
                <a:sym typeface="Gill San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9">
  <p:cSld name="SECTION_HEADER_11">
    <p:spTree>
      <p:nvGrpSpPr>
        <p:cNvPr id="70" name="Shape 70"/>
        <p:cNvGrpSpPr/>
        <p:nvPr/>
      </p:nvGrpSpPr>
      <p:grpSpPr>
        <a:xfrm>
          <a:off x="0" y="0"/>
          <a:ext cx="0" cy="0"/>
          <a:chOff x="0" y="0"/>
          <a:chExt cx="0" cy="0"/>
        </a:xfrm>
      </p:grpSpPr>
      <p:pic>
        <p:nvPicPr>
          <p:cNvPr id="71" name="Google Shape;71;p18"/>
          <p:cNvPicPr preferRelativeResize="0"/>
          <p:nvPr/>
        </p:nvPicPr>
        <p:blipFill>
          <a:blip r:embed="rId2">
            <a:alphaModFix/>
          </a:blip>
          <a:stretch>
            <a:fillRect/>
          </a:stretch>
        </p:blipFill>
        <p:spPr>
          <a:xfrm>
            <a:off x="0" y="4830450"/>
            <a:ext cx="9144000" cy="313050"/>
          </a:xfrm>
          <a:prstGeom prst="rect">
            <a:avLst/>
          </a:prstGeom>
          <a:noFill/>
          <a:ln>
            <a:noFill/>
          </a:ln>
        </p:spPr>
      </p:pic>
      <p:sp>
        <p:nvSpPr>
          <p:cNvPr id="72" name="Google Shape;72;p18"/>
          <p:cNvSpPr txBox="1"/>
          <p:nvPr>
            <p:ph type="title"/>
          </p:nvPr>
        </p:nvSpPr>
        <p:spPr>
          <a:xfrm>
            <a:off x="505650" y="166800"/>
            <a:ext cx="81327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24DA3"/>
              </a:buClr>
              <a:buSzPts val="4000"/>
              <a:buFont typeface="Gill Sans"/>
              <a:buNone/>
              <a:defRPr b="1" sz="4000">
                <a:solidFill>
                  <a:srgbClr val="424DA3"/>
                </a:solidFill>
                <a:latin typeface="Gill Sans"/>
                <a:ea typeface="Gill Sans"/>
                <a:cs typeface="Gill Sans"/>
                <a:sym typeface="Gill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8"/>
          <p:cNvSpPr txBox="1"/>
          <p:nvPr>
            <p:ph idx="1" type="body"/>
          </p:nvPr>
        </p:nvSpPr>
        <p:spPr>
          <a:xfrm>
            <a:off x="505650" y="1000069"/>
            <a:ext cx="8132700" cy="3416400"/>
          </a:xfrm>
          <a:prstGeom prst="rect">
            <a:avLst/>
          </a:prstGeom>
        </p:spPr>
        <p:txBody>
          <a:bodyPr anchorCtr="0" anchor="t" bIns="91425" lIns="91425" spcFirstLastPara="1" rIns="91425" wrap="square" tIns="91425">
            <a:noAutofit/>
          </a:bodyPr>
          <a:lstStyle>
            <a:lvl1pPr indent="-419100" lvl="0" marL="457200" rtl="0">
              <a:lnSpc>
                <a:spcPct val="100000"/>
              </a:lnSpc>
              <a:spcBef>
                <a:spcPts val="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1pPr>
            <a:lvl2pPr indent="-419100" lvl="1" marL="9144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2pPr>
            <a:lvl3pPr indent="-419100" lvl="2" marL="13716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3pPr>
            <a:lvl4pPr indent="-419100" lvl="3" marL="18288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4pPr>
            <a:lvl5pPr indent="-419100" lvl="4" marL="22860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5pPr>
            <a:lvl6pPr indent="-419100" lvl="5" marL="27432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6pPr>
            <a:lvl7pPr indent="-419100" lvl="6" marL="32004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7pPr>
            <a:lvl8pPr indent="-419100" lvl="7" marL="36576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8pPr>
            <a:lvl9pPr indent="-419100" lvl="8" marL="4114800" rtl="0">
              <a:lnSpc>
                <a:spcPct val="100000"/>
              </a:lnSpc>
              <a:spcBef>
                <a:spcPts val="1600"/>
              </a:spcBef>
              <a:spcAft>
                <a:spcPts val="1600"/>
              </a:spcAft>
              <a:buClr>
                <a:srgbClr val="424DA3"/>
              </a:buClr>
              <a:buSzPts val="3000"/>
              <a:buFont typeface="Gill Sans"/>
              <a:buChar char="■"/>
              <a:defRPr sz="3000">
                <a:solidFill>
                  <a:srgbClr val="424DA3"/>
                </a:solidFill>
                <a:latin typeface="Gill Sans"/>
                <a:ea typeface="Gill Sans"/>
                <a:cs typeface="Gill Sans"/>
                <a:sym typeface="Gill Sa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_4">
    <p:spTree>
      <p:nvGrpSpPr>
        <p:cNvPr id="74" name="Shape 74"/>
        <p:cNvGrpSpPr/>
        <p:nvPr/>
      </p:nvGrpSpPr>
      <p:grpSpPr>
        <a:xfrm>
          <a:off x="0" y="0"/>
          <a:ext cx="0" cy="0"/>
          <a:chOff x="0" y="0"/>
          <a:chExt cx="0" cy="0"/>
        </a:xfrm>
      </p:grpSpPr>
      <p:sp>
        <p:nvSpPr>
          <p:cNvPr id="75" name="Google Shape;75;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6" name="Google Shape;76;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Frayer Model">
  <p:cSld name="CUSTOM_21_2_1_1_1_1_1_1">
    <p:spTree>
      <p:nvGrpSpPr>
        <p:cNvPr id="78" name="Shape 78"/>
        <p:cNvGrpSpPr/>
        <p:nvPr/>
      </p:nvGrpSpPr>
      <p:grpSpPr>
        <a:xfrm>
          <a:off x="0" y="0"/>
          <a:ext cx="0" cy="0"/>
          <a:chOff x="0" y="0"/>
          <a:chExt cx="0" cy="0"/>
        </a:xfrm>
      </p:grpSpPr>
      <p:sp>
        <p:nvSpPr>
          <p:cNvPr id="79" name="Google Shape;79;p20"/>
          <p:cNvSpPr/>
          <p:nvPr/>
        </p:nvSpPr>
        <p:spPr>
          <a:xfrm>
            <a:off x="1057487" y="3075525"/>
            <a:ext cx="3485700" cy="1902900"/>
          </a:xfrm>
          <a:prstGeom prst="rect">
            <a:avLst/>
          </a:prstGeom>
          <a:noFill/>
          <a:ln cap="flat" cmpd="sng" w="38100">
            <a:solidFill>
              <a:schemeClr val="accent5"/>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sz="1400">
              <a:latin typeface="Questrial"/>
              <a:ea typeface="Questrial"/>
              <a:cs typeface="Questrial"/>
              <a:sym typeface="Questrial"/>
            </a:endParaRPr>
          </a:p>
        </p:txBody>
      </p:sp>
      <p:sp>
        <p:nvSpPr>
          <p:cNvPr id="80" name="Google Shape;80;p20"/>
          <p:cNvSpPr/>
          <p:nvPr/>
        </p:nvSpPr>
        <p:spPr>
          <a:xfrm>
            <a:off x="1057487" y="1088250"/>
            <a:ext cx="3485700" cy="1902900"/>
          </a:xfrm>
          <a:prstGeom prst="rect">
            <a:avLst/>
          </a:prstGeom>
          <a:noFill/>
          <a:ln cap="flat" cmpd="sng" w="38100">
            <a:solidFill>
              <a:schemeClr val="accent5"/>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sz="1400">
              <a:latin typeface="Questrial"/>
              <a:ea typeface="Questrial"/>
              <a:cs typeface="Questrial"/>
              <a:sym typeface="Questrial"/>
            </a:endParaRPr>
          </a:p>
        </p:txBody>
      </p:sp>
      <p:sp>
        <p:nvSpPr>
          <p:cNvPr id="81" name="Google Shape;81;p20"/>
          <p:cNvSpPr/>
          <p:nvPr/>
        </p:nvSpPr>
        <p:spPr>
          <a:xfrm>
            <a:off x="4600963" y="3075525"/>
            <a:ext cx="3485700" cy="1902900"/>
          </a:xfrm>
          <a:prstGeom prst="rect">
            <a:avLst/>
          </a:prstGeom>
          <a:noFill/>
          <a:ln cap="flat" cmpd="sng" w="38100">
            <a:solidFill>
              <a:schemeClr val="accent5"/>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sz="1400">
              <a:latin typeface="Questrial"/>
              <a:ea typeface="Questrial"/>
              <a:cs typeface="Questrial"/>
              <a:sym typeface="Questrial"/>
            </a:endParaRPr>
          </a:p>
        </p:txBody>
      </p:sp>
      <p:sp>
        <p:nvSpPr>
          <p:cNvPr id="82" name="Google Shape;82;p20"/>
          <p:cNvSpPr/>
          <p:nvPr/>
        </p:nvSpPr>
        <p:spPr>
          <a:xfrm>
            <a:off x="4600963" y="1088250"/>
            <a:ext cx="3485700" cy="1902900"/>
          </a:xfrm>
          <a:prstGeom prst="rect">
            <a:avLst/>
          </a:prstGeom>
          <a:noFill/>
          <a:ln cap="flat" cmpd="sng" w="38100">
            <a:solidFill>
              <a:schemeClr val="accent5"/>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sz="1400">
              <a:latin typeface="Questrial"/>
              <a:ea typeface="Questrial"/>
              <a:cs typeface="Questrial"/>
              <a:sym typeface="Questrial"/>
            </a:endParaRPr>
          </a:p>
        </p:txBody>
      </p:sp>
      <p:sp>
        <p:nvSpPr>
          <p:cNvPr id="83" name="Google Shape;83;p20"/>
          <p:cNvSpPr txBox="1"/>
          <p:nvPr/>
        </p:nvSpPr>
        <p:spPr>
          <a:xfrm>
            <a:off x="1077005" y="1088250"/>
            <a:ext cx="3465900" cy="369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500">
                <a:solidFill>
                  <a:schemeClr val="accent4"/>
                </a:solidFill>
                <a:latin typeface="Questrial"/>
                <a:ea typeface="Questrial"/>
                <a:cs typeface="Questrial"/>
                <a:sym typeface="Questrial"/>
              </a:rPr>
              <a:t>Definition</a:t>
            </a:r>
            <a:endParaRPr sz="1500">
              <a:solidFill>
                <a:schemeClr val="accent4"/>
              </a:solidFill>
              <a:latin typeface="Questrial"/>
              <a:ea typeface="Questrial"/>
              <a:cs typeface="Questrial"/>
              <a:sym typeface="Questrial"/>
            </a:endParaRPr>
          </a:p>
        </p:txBody>
      </p:sp>
      <p:sp>
        <p:nvSpPr>
          <p:cNvPr id="84" name="Google Shape;84;p20"/>
          <p:cNvSpPr txBox="1"/>
          <p:nvPr/>
        </p:nvSpPr>
        <p:spPr>
          <a:xfrm>
            <a:off x="1057495" y="4608975"/>
            <a:ext cx="3465900" cy="369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lang="en" sz="1500">
                <a:solidFill>
                  <a:schemeClr val="accent4"/>
                </a:solidFill>
                <a:latin typeface="Questrial"/>
                <a:ea typeface="Questrial"/>
                <a:cs typeface="Questrial"/>
                <a:sym typeface="Questrial"/>
              </a:rPr>
              <a:t>Examples</a:t>
            </a:r>
            <a:endParaRPr sz="1500">
              <a:solidFill>
                <a:schemeClr val="accent4"/>
              </a:solidFill>
              <a:latin typeface="Questrial"/>
              <a:ea typeface="Questrial"/>
              <a:cs typeface="Questrial"/>
              <a:sym typeface="Questrial"/>
            </a:endParaRPr>
          </a:p>
        </p:txBody>
      </p:sp>
      <p:sp>
        <p:nvSpPr>
          <p:cNvPr id="85" name="Google Shape;85;p20"/>
          <p:cNvSpPr txBox="1"/>
          <p:nvPr/>
        </p:nvSpPr>
        <p:spPr>
          <a:xfrm>
            <a:off x="4603082" y="1088250"/>
            <a:ext cx="3461400" cy="369300"/>
          </a:xfrm>
          <a:prstGeom prst="rect">
            <a:avLst/>
          </a:prstGeom>
          <a:noFill/>
          <a:ln>
            <a:noFill/>
          </a:ln>
        </p:spPr>
        <p:txBody>
          <a:bodyPr anchorCtr="0" anchor="t" bIns="68575" lIns="68575" spcFirstLastPara="1" rIns="68575" wrap="square" tIns="68575">
            <a:spAutoFit/>
          </a:bodyPr>
          <a:lstStyle/>
          <a:p>
            <a:pPr indent="0" lvl="0" marL="0" rtl="0" algn="r">
              <a:spcBef>
                <a:spcPts val="0"/>
              </a:spcBef>
              <a:spcAft>
                <a:spcPts val="0"/>
              </a:spcAft>
              <a:buNone/>
            </a:pPr>
            <a:r>
              <a:rPr lang="en" sz="1500">
                <a:solidFill>
                  <a:schemeClr val="accent4"/>
                </a:solidFill>
                <a:latin typeface="Questrial"/>
                <a:ea typeface="Questrial"/>
                <a:cs typeface="Questrial"/>
                <a:sym typeface="Questrial"/>
              </a:rPr>
              <a:t>Characteristics</a:t>
            </a:r>
            <a:endParaRPr sz="1500">
              <a:solidFill>
                <a:schemeClr val="accent4"/>
              </a:solidFill>
              <a:latin typeface="Questrial"/>
              <a:ea typeface="Questrial"/>
              <a:cs typeface="Questrial"/>
              <a:sym typeface="Questrial"/>
            </a:endParaRPr>
          </a:p>
        </p:txBody>
      </p:sp>
      <p:sp>
        <p:nvSpPr>
          <p:cNvPr id="86" name="Google Shape;86;p20"/>
          <p:cNvSpPr txBox="1"/>
          <p:nvPr/>
        </p:nvSpPr>
        <p:spPr>
          <a:xfrm>
            <a:off x="4598440" y="4608975"/>
            <a:ext cx="3461400" cy="3693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None/>
            </a:pPr>
            <a:r>
              <a:rPr lang="en" sz="1500">
                <a:solidFill>
                  <a:schemeClr val="accent4"/>
                </a:solidFill>
                <a:latin typeface="Questrial"/>
                <a:ea typeface="Questrial"/>
                <a:cs typeface="Questrial"/>
                <a:sym typeface="Questrial"/>
              </a:rPr>
              <a:t>Non-Examples</a:t>
            </a:r>
            <a:endParaRPr sz="1500">
              <a:solidFill>
                <a:schemeClr val="accent4"/>
              </a:solidFill>
              <a:latin typeface="Questrial"/>
              <a:ea typeface="Questrial"/>
              <a:cs typeface="Questrial"/>
              <a:sym typeface="Questrial"/>
            </a:endParaRPr>
          </a:p>
        </p:txBody>
      </p:sp>
      <p:sp>
        <p:nvSpPr>
          <p:cNvPr id="87" name="Google Shape;87;p20"/>
          <p:cNvSpPr/>
          <p:nvPr/>
        </p:nvSpPr>
        <p:spPr>
          <a:xfrm>
            <a:off x="3168075" y="2382563"/>
            <a:ext cx="2808000" cy="1301700"/>
          </a:xfrm>
          <a:prstGeom prst="rect">
            <a:avLst/>
          </a:prstGeom>
          <a:solidFill>
            <a:schemeClr val="accent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8" name="Google Shape;88;p20"/>
          <p:cNvSpPr/>
          <p:nvPr/>
        </p:nvSpPr>
        <p:spPr>
          <a:xfrm>
            <a:off x="3206175" y="2420663"/>
            <a:ext cx="2808000" cy="1301700"/>
          </a:xfrm>
          <a:prstGeom prst="rect">
            <a:avLst/>
          </a:prstGeom>
          <a:noFill/>
          <a:ln cap="flat" cmpd="sng" w="38100">
            <a:solidFill>
              <a:schemeClr val="accent5"/>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secHead">
  <p:cSld name="SECTION_HEADER">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4830450"/>
            <a:ext cx="9144000" cy="313050"/>
          </a:xfrm>
          <a:prstGeom prst="rect">
            <a:avLst/>
          </a:prstGeom>
          <a:noFill/>
          <a:ln>
            <a:noFill/>
          </a:ln>
        </p:spPr>
      </p:pic>
      <p:sp>
        <p:nvSpPr>
          <p:cNvPr id="14" name="Google Shape;14;p3"/>
          <p:cNvSpPr txBox="1"/>
          <p:nvPr>
            <p:ph type="title"/>
          </p:nvPr>
        </p:nvSpPr>
        <p:spPr>
          <a:xfrm>
            <a:off x="505650" y="166800"/>
            <a:ext cx="81327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24DA3"/>
              </a:buClr>
              <a:buSzPts val="4000"/>
              <a:buFont typeface="Gill Sans"/>
              <a:buNone/>
              <a:defRPr b="1" sz="4000">
                <a:solidFill>
                  <a:srgbClr val="424DA3"/>
                </a:solidFill>
                <a:latin typeface="Gill Sans"/>
                <a:ea typeface="Gill Sans"/>
                <a:cs typeface="Gill Sans"/>
                <a:sym typeface="Gill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 name="Google Shape;15;p3"/>
          <p:cNvSpPr txBox="1"/>
          <p:nvPr>
            <p:ph idx="1" type="body"/>
          </p:nvPr>
        </p:nvSpPr>
        <p:spPr>
          <a:xfrm>
            <a:off x="505650" y="1000069"/>
            <a:ext cx="8132700" cy="3416400"/>
          </a:xfrm>
          <a:prstGeom prst="rect">
            <a:avLst/>
          </a:prstGeom>
        </p:spPr>
        <p:txBody>
          <a:bodyPr anchorCtr="0" anchor="t" bIns="91425" lIns="91425" spcFirstLastPara="1" rIns="91425" wrap="square" tIns="91425">
            <a:noAutofit/>
          </a:bodyPr>
          <a:lstStyle>
            <a:lvl1pPr indent="-419100" lvl="0" marL="457200" rtl="0">
              <a:lnSpc>
                <a:spcPct val="100000"/>
              </a:lnSpc>
              <a:spcBef>
                <a:spcPts val="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1pPr>
            <a:lvl2pPr indent="-419100" lvl="1" marL="9144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2pPr>
            <a:lvl3pPr indent="-419100" lvl="2" marL="13716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3pPr>
            <a:lvl4pPr indent="-419100" lvl="3" marL="18288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4pPr>
            <a:lvl5pPr indent="-419100" lvl="4" marL="22860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5pPr>
            <a:lvl6pPr indent="-419100" lvl="5" marL="27432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6pPr>
            <a:lvl7pPr indent="-419100" lvl="6" marL="32004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7pPr>
            <a:lvl8pPr indent="-419100" lvl="7" marL="3657600" rtl="0">
              <a:lnSpc>
                <a:spcPct val="100000"/>
              </a:lnSpc>
              <a:spcBef>
                <a:spcPts val="1600"/>
              </a:spcBef>
              <a:spcAft>
                <a:spcPts val="0"/>
              </a:spcAft>
              <a:buClr>
                <a:srgbClr val="424DA3"/>
              </a:buClr>
              <a:buSzPts val="3000"/>
              <a:buFont typeface="Gill Sans"/>
              <a:buChar char="○"/>
              <a:defRPr sz="3000">
                <a:solidFill>
                  <a:srgbClr val="424DA3"/>
                </a:solidFill>
                <a:latin typeface="Gill Sans"/>
                <a:ea typeface="Gill Sans"/>
                <a:cs typeface="Gill Sans"/>
                <a:sym typeface="Gill Sans"/>
              </a:defRPr>
            </a:lvl8pPr>
            <a:lvl9pPr indent="-419100" lvl="8" marL="4114800" rtl="0">
              <a:lnSpc>
                <a:spcPct val="100000"/>
              </a:lnSpc>
              <a:spcBef>
                <a:spcPts val="1600"/>
              </a:spcBef>
              <a:spcAft>
                <a:spcPts val="1600"/>
              </a:spcAft>
              <a:buClr>
                <a:srgbClr val="424DA3"/>
              </a:buClr>
              <a:buSzPts val="3000"/>
              <a:buFont typeface="Gill Sans"/>
              <a:buChar char="■"/>
              <a:defRPr sz="3000">
                <a:solidFill>
                  <a:srgbClr val="424DA3"/>
                </a:solidFill>
                <a:latin typeface="Gill Sans"/>
                <a:ea typeface="Gill Sans"/>
                <a:cs typeface="Gill Sans"/>
                <a:sym typeface="Gill Sans"/>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9" name="Shape 89"/>
        <p:cNvGrpSpPr/>
        <p:nvPr/>
      </p:nvGrpSpPr>
      <p:grpSpPr>
        <a:xfrm>
          <a:off x="0" y="0"/>
          <a:ext cx="0" cy="0"/>
          <a:chOff x="0" y="0"/>
          <a:chExt cx="0" cy="0"/>
        </a:xfrm>
      </p:grpSpPr>
      <p:sp>
        <p:nvSpPr>
          <p:cNvPr id="90" name="Google Shape;90;p21"/>
          <p:cNvSpPr txBox="1"/>
          <p:nvPr>
            <p:ph type="title"/>
          </p:nvPr>
        </p:nvSpPr>
        <p:spPr>
          <a:xfrm>
            <a:off x="535940" y="157828"/>
            <a:ext cx="8072100" cy="933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1" i="0" sz="3600">
                <a:solidFill>
                  <a:srgbClr val="424DA2"/>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 name="Google Shape;91;p21"/>
          <p:cNvSpPr txBox="1"/>
          <p:nvPr>
            <p:ph idx="1" type="body"/>
          </p:nvPr>
        </p:nvSpPr>
        <p:spPr>
          <a:xfrm>
            <a:off x="527049" y="2536602"/>
            <a:ext cx="8089800" cy="20220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800"/>
              <a:buNone/>
              <a:defRPr b="0" i="0" sz="2400">
                <a:solidFill>
                  <a:srgbClr val="424DA2"/>
                </a:solidFill>
                <a:latin typeface="Arial"/>
                <a:ea typeface="Arial"/>
                <a:cs typeface="Arial"/>
                <a:sym typeface="Arial"/>
              </a:defRPr>
            </a:lvl1pPr>
            <a:lvl2pPr indent="-228600" lvl="1" marL="914400" rtl="0" algn="l">
              <a:spcBef>
                <a:spcPts val="1600"/>
              </a:spcBef>
              <a:spcAft>
                <a:spcPts val="0"/>
              </a:spcAft>
              <a:buSzPts val="1400"/>
              <a:buNone/>
              <a:defRPr/>
            </a:lvl2pPr>
            <a:lvl3pPr indent="-228600" lvl="2" marL="1371600" rtl="0" algn="l">
              <a:spcBef>
                <a:spcPts val="1600"/>
              </a:spcBef>
              <a:spcAft>
                <a:spcPts val="0"/>
              </a:spcAft>
              <a:buSzPts val="1400"/>
              <a:buNone/>
              <a:defRPr/>
            </a:lvl3pPr>
            <a:lvl4pPr indent="-228600" lvl="3" marL="1828800" rtl="0" algn="l">
              <a:spcBef>
                <a:spcPts val="1600"/>
              </a:spcBef>
              <a:spcAft>
                <a:spcPts val="0"/>
              </a:spcAft>
              <a:buSzPts val="1400"/>
              <a:buNone/>
              <a:defRPr/>
            </a:lvl4pPr>
            <a:lvl5pPr indent="-228600" lvl="4" marL="2286000" rtl="0" algn="l">
              <a:spcBef>
                <a:spcPts val="1600"/>
              </a:spcBef>
              <a:spcAft>
                <a:spcPts val="0"/>
              </a:spcAft>
              <a:buSzPts val="1400"/>
              <a:buNone/>
              <a:defRPr/>
            </a:lvl5pPr>
            <a:lvl6pPr indent="-228600" lvl="5" marL="2743200" rtl="0" algn="l">
              <a:spcBef>
                <a:spcPts val="160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
        <p:nvSpPr>
          <p:cNvPr id="92" name="Google Shape;92;p21"/>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21"/>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21"/>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23"/>
          <p:cNvSpPr txBox="1"/>
          <p:nvPr>
            <p:ph type="title"/>
          </p:nvPr>
        </p:nvSpPr>
        <p:spPr>
          <a:xfrm>
            <a:off x="535940" y="157828"/>
            <a:ext cx="8072100" cy="933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1" i="0" sz="3600">
                <a:solidFill>
                  <a:srgbClr val="424DA2"/>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p23"/>
          <p:cNvSpPr txBox="1"/>
          <p:nvPr>
            <p:ph idx="1" type="body"/>
          </p:nvPr>
        </p:nvSpPr>
        <p:spPr>
          <a:xfrm>
            <a:off x="527049" y="2536602"/>
            <a:ext cx="8089800" cy="20220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400"/>
              <a:buNone/>
              <a:defRPr b="0" i="0" sz="2400">
                <a:solidFill>
                  <a:srgbClr val="424DA2"/>
                </a:solidFill>
                <a:latin typeface="Arial"/>
                <a:ea typeface="Arial"/>
                <a:cs typeface="Arial"/>
                <a:sym typeface="Arial"/>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5" name="Google Shape;105;p23"/>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23"/>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p23"/>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8" name="Shape 108"/>
        <p:cNvGrpSpPr/>
        <p:nvPr/>
      </p:nvGrpSpPr>
      <p:grpSpPr>
        <a:xfrm>
          <a:off x="0" y="0"/>
          <a:ext cx="0" cy="0"/>
          <a:chOff x="0" y="0"/>
          <a:chExt cx="0" cy="0"/>
        </a:xfrm>
      </p:grpSpPr>
      <p:sp>
        <p:nvSpPr>
          <p:cNvPr id="109" name="Google Shape;109;p24"/>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24"/>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24"/>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800">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2" name="Shape 112"/>
        <p:cNvGrpSpPr/>
        <p:nvPr/>
      </p:nvGrpSpPr>
      <p:grpSpPr>
        <a:xfrm>
          <a:off x="0" y="0"/>
          <a:ext cx="0" cy="0"/>
          <a:chOff x="0" y="0"/>
          <a:chExt cx="0" cy="0"/>
        </a:xfrm>
      </p:grpSpPr>
      <p:sp>
        <p:nvSpPr>
          <p:cNvPr id="113" name="Google Shape;113;p25"/>
          <p:cNvSpPr txBox="1"/>
          <p:nvPr>
            <p:ph type="title"/>
          </p:nvPr>
        </p:nvSpPr>
        <p:spPr>
          <a:xfrm>
            <a:off x="535940" y="157828"/>
            <a:ext cx="8072100" cy="933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1" i="0" sz="3600">
                <a:solidFill>
                  <a:srgbClr val="424DA2"/>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25"/>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25"/>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25"/>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800">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7" name="Shape 117"/>
        <p:cNvGrpSpPr/>
        <p:nvPr/>
      </p:nvGrpSpPr>
      <p:grpSpPr>
        <a:xfrm>
          <a:off x="0" y="0"/>
          <a:ext cx="0" cy="0"/>
          <a:chOff x="0" y="0"/>
          <a:chExt cx="0" cy="0"/>
        </a:xfrm>
      </p:grpSpPr>
      <p:sp>
        <p:nvSpPr>
          <p:cNvPr id="118" name="Google Shape;118;p26"/>
          <p:cNvSpPr txBox="1"/>
          <p:nvPr>
            <p:ph type="title"/>
          </p:nvPr>
        </p:nvSpPr>
        <p:spPr>
          <a:xfrm>
            <a:off x="535940" y="157828"/>
            <a:ext cx="8072100" cy="933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1" i="0" sz="3600">
                <a:solidFill>
                  <a:srgbClr val="424DA2"/>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 name="Google Shape;119;p26"/>
          <p:cNvSpPr txBox="1"/>
          <p:nvPr>
            <p:ph idx="1" type="body"/>
          </p:nvPr>
        </p:nvSpPr>
        <p:spPr>
          <a:xfrm>
            <a:off x="45720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20" name="Google Shape;120;p26"/>
          <p:cNvSpPr txBox="1"/>
          <p:nvPr>
            <p:ph idx="2" type="body"/>
          </p:nvPr>
        </p:nvSpPr>
        <p:spPr>
          <a:xfrm>
            <a:off x="470916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21" name="Google Shape;121;p26"/>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26"/>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26"/>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800">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4" name="Shape 124"/>
        <p:cNvGrpSpPr/>
        <p:nvPr/>
      </p:nvGrpSpPr>
      <p:grpSpPr>
        <a:xfrm>
          <a:off x="0" y="0"/>
          <a:ext cx="0" cy="0"/>
          <a:chOff x="0" y="0"/>
          <a:chExt cx="0" cy="0"/>
        </a:xfrm>
      </p:grpSpPr>
      <p:sp>
        <p:nvSpPr>
          <p:cNvPr id="125" name="Google Shape;125;p27"/>
          <p:cNvSpPr txBox="1"/>
          <p:nvPr>
            <p:ph type="ctrTitle"/>
          </p:nvPr>
        </p:nvSpPr>
        <p:spPr>
          <a:xfrm>
            <a:off x="535940" y="386429"/>
            <a:ext cx="8072100" cy="4764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0" i="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p27"/>
          <p:cNvSpPr txBox="1"/>
          <p:nvPr>
            <p:ph idx="1" type="subTitle"/>
          </p:nvPr>
        </p:nvSpPr>
        <p:spPr>
          <a:xfrm>
            <a:off x="1371600" y="2880360"/>
            <a:ext cx="6400800" cy="1285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27"/>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p27"/>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p27"/>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x">
  <p:cSld name="TITLE_AND_BODY">
    <p:spTree>
      <p:nvGrpSpPr>
        <p:cNvPr id="16" name="Shape 16"/>
        <p:cNvGrpSpPr/>
        <p:nvPr/>
      </p:nvGrpSpPr>
      <p:grpSpPr>
        <a:xfrm>
          <a:off x="0" y="0"/>
          <a:ext cx="0" cy="0"/>
          <a:chOff x="0" y="0"/>
          <a:chExt cx="0" cy="0"/>
        </a:xfrm>
      </p:grpSpPr>
      <p:sp>
        <p:nvSpPr>
          <p:cNvPr id="17" name="Google Shape;1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4"/>
          <p:cNvPicPr preferRelativeResize="0"/>
          <p:nvPr/>
        </p:nvPicPr>
        <p:blipFill>
          <a:blip r:embed="rId2">
            <a:alphaModFix/>
          </a:blip>
          <a:stretch>
            <a:fillRect/>
          </a:stretch>
        </p:blipFill>
        <p:spPr>
          <a:xfrm>
            <a:off x="0" y="4830450"/>
            <a:ext cx="9144000" cy="313050"/>
          </a:xfrm>
          <a:prstGeom prst="rect">
            <a:avLst/>
          </a:prstGeom>
          <a:noFill/>
          <a:ln>
            <a:noFill/>
          </a:ln>
        </p:spPr>
      </p:pic>
      <p:sp>
        <p:nvSpPr>
          <p:cNvPr id="19" name="Google Shape;19;p4"/>
          <p:cNvSpPr txBox="1"/>
          <p:nvPr>
            <p:ph type="title"/>
          </p:nvPr>
        </p:nvSpPr>
        <p:spPr>
          <a:xfrm>
            <a:off x="505650" y="166800"/>
            <a:ext cx="81327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24DA3"/>
              </a:buClr>
              <a:buSzPts val="4000"/>
              <a:buFont typeface="Gill Sans"/>
              <a:buNone/>
              <a:defRPr b="1" sz="4000">
                <a:solidFill>
                  <a:srgbClr val="424DA3"/>
                </a:solidFill>
                <a:latin typeface="Gill Sans"/>
                <a:ea typeface="Gill Sans"/>
                <a:cs typeface="Gill Sans"/>
                <a:sym typeface="Gill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itleOnly">
  <p:cSld name="TITLE_ONLY">
    <p:spTree>
      <p:nvGrpSpPr>
        <p:cNvPr id="20" name="Shape 20"/>
        <p:cNvGrpSpPr/>
        <p:nvPr/>
      </p:nvGrpSpPr>
      <p:grpSpPr>
        <a:xfrm>
          <a:off x="0" y="0"/>
          <a:ext cx="0" cy="0"/>
          <a:chOff x="0" y="0"/>
          <a:chExt cx="0" cy="0"/>
        </a:xfrm>
      </p:grpSpPr>
      <p:sp>
        <p:nvSpPr>
          <p:cNvPr id="21" name="Google Shape;2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5"/>
          <p:cNvPicPr preferRelativeResize="0"/>
          <p:nvPr/>
        </p:nvPicPr>
        <p:blipFill>
          <a:blip r:embed="rId2">
            <a:alphaModFix/>
          </a:blip>
          <a:stretch>
            <a:fillRect/>
          </a:stretch>
        </p:blipFill>
        <p:spPr>
          <a:xfrm>
            <a:off x="0" y="4830450"/>
            <a:ext cx="9144000" cy="313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23" name="Shape 23"/>
        <p:cNvGrpSpPr/>
        <p:nvPr/>
      </p:nvGrpSpPr>
      <p:grpSpPr>
        <a:xfrm>
          <a:off x="0" y="0"/>
          <a:ext cx="0" cy="0"/>
          <a:chOff x="0" y="0"/>
          <a:chExt cx="0" cy="0"/>
        </a:xfrm>
      </p:grpSpPr>
      <p:pic>
        <p:nvPicPr>
          <p:cNvPr id="24" name="Google Shape;24;p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5" name="Google Shape;25;p6"/>
          <p:cNvPicPr preferRelativeResize="0"/>
          <p:nvPr/>
        </p:nvPicPr>
        <p:blipFill>
          <a:blip r:embed="rId3">
            <a:alphaModFix/>
          </a:blip>
          <a:stretch>
            <a:fillRect/>
          </a:stretch>
        </p:blipFill>
        <p:spPr>
          <a:xfrm>
            <a:off x="232350" y="4170319"/>
            <a:ext cx="1375369" cy="81136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26" name="Shape 26"/>
        <p:cNvGrpSpPr/>
        <p:nvPr/>
      </p:nvGrpSpPr>
      <p:grpSpPr>
        <a:xfrm>
          <a:off x="0" y="0"/>
          <a:ext cx="0" cy="0"/>
          <a:chOff x="0" y="0"/>
          <a:chExt cx="0" cy="0"/>
        </a:xfrm>
      </p:grpSpPr>
      <p:pic>
        <p:nvPicPr>
          <p:cNvPr id="27" name="Google Shape;27;p7"/>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8" name="Google Shape;28;p7"/>
          <p:cNvPicPr preferRelativeResize="0"/>
          <p:nvPr/>
        </p:nvPicPr>
        <p:blipFill>
          <a:blip r:embed="rId3">
            <a:alphaModFix/>
          </a:blip>
          <a:stretch>
            <a:fillRect/>
          </a:stretch>
        </p:blipFill>
        <p:spPr>
          <a:xfrm>
            <a:off x="232350" y="4170319"/>
            <a:ext cx="1375369" cy="81136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ONLY_1">
    <p:spTree>
      <p:nvGrpSpPr>
        <p:cNvPr id="29" name="Shape 29"/>
        <p:cNvGrpSpPr/>
        <p:nvPr/>
      </p:nvGrpSpPr>
      <p:grpSpPr>
        <a:xfrm>
          <a:off x="0" y="0"/>
          <a:ext cx="0" cy="0"/>
          <a:chOff x="0" y="0"/>
          <a:chExt cx="0" cy="0"/>
        </a:xfrm>
      </p:grpSpPr>
      <p:sp>
        <p:nvSpPr>
          <p:cNvPr id="30" name="Google Shape;3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8"/>
          <p:cNvPicPr preferRelativeResize="0"/>
          <p:nvPr/>
        </p:nvPicPr>
        <p:blipFill>
          <a:blip r:embed="rId2">
            <a:alphaModFix/>
          </a:blip>
          <a:stretch>
            <a:fillRect/>
          </a:stretch>
        </p:blipFill>
        <p:spPr>
          <a:xfrm>
            <a:off x="0" y="4830450"/>
            <a:ext cx="9144000" cy="313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spTree>
      <p:nvGrpSpPr>
        <p:cNvPr id="32" name="Shape 32"/>
        <p:cNvGrpSpPr/>
        <p:nvPr/>
      </p:nvGrpSpPr>
      <p:grpSpPr>
        <a:xfrm>
          <a:off x="0" y="0"/>
          <a:ext cx="0" cy="0"/>
          <a:chOff x="0" y="0"/>
          <a:chExt cx="0" cy="0"/>
        </a:xfrm>
      </p:grpSpPr>
      <p:sp>
        <p:nvSpPr>
          <p:cNvPr id="33" name="Google Shape;33;p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 name="Google Shape;34;p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 name="Google Shape;3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36" name="Shape 36"/>
        <p:cNvGrpSpPr/>
        <p:nvPr/>
      </p:nvGrpSpPr>
      <p:grpSpPr>
        <a:xfrm>
          <a:off x="0" y="0"/>
          <a:ext cx="0" cy="0"/>
          <a:chOff x="0" y="0"/>
          <a:chExt cx="0" cy="0"/>
        </a:xfrm>
      </p:grpSpPr>
      <p:sp>
        <p:nvSpPr>
          <p:cNvPr id="37" name="Google Shape;37;p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1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9" name="Google Shape;3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pic>
        <p:nvPicPr>
          <p:cNvPr id="96" name="Google Shape;96;p22"/>
          <p:cNvPicPr preferRelativeResize="0"/>
          <p:nvPr/>
        </p:nvPicPr>
        <p:blipFill rotWithShape="1">
          <a:blip r:embed="rId1">
            <a:alphaModFix/>
          </a:blip>
          <a:srcRect b="0" l="0" r="0" t="0"/>
          <a:stretch/>
        </p:blipFill>
        <p:spPr>
          <a:xfrm>
            <a:off x="0" y="4821173"/>
            <a:ext cx="6857999" cy="322325"/>
          </a:xfrm>
          <a:prstGeom prst="rect">
            <a:avLst/>
          </a:prstGeom>
          <a:noFill/>
          <a:ln>
            <a:noFill/>
          </a:ln>
        </p:spPr>
      </p:pic>
      <p:sp>
        <p:nvSpPr>
          <p:cNvPr id="97" name="Google Shape;97;p22"/>
          <p:cNvSpPr txBox="1"/>
          <p:nvPr>
            <p:ph type="title"/>
          </p:nvPr>
        </p:nvSpPr>
        <p:spPr>
          <a:xfrm>
            <a:off x="535940" y="157828"/>
            <a:ext cx="8072100" cy="9336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3600" u="none" cap="none" strike="noStrike">
                <a:solidFill>
                  <a:srgbClr val="424DA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8" name="Google Shape;98;p22"/>
          <p:cNvSpPr txBox="1"/>
          <p:nvPr>
            <p:ph idx="1" type="body"/>
          </p:nvPr>
        </p:nvSpPr>
        <p:spPr>
          <a:xfrm>
            <a:off x="527049" y="2536602"/>
            <a:ext cx="8089800" cy="202200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400" u="none" cap="none" strike="noStrike">
                <a:solidFill>
                  <a:srgbClr val="424DA2"/>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9" name="Google Shape;99;p22"/>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22"/>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22"/>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ldoceonline.com/dictionary/temporary" TargetMode="External"/><Relationship Id="rId4" Type="http://schemas.openxmlformats.org/officeDocument/2006/relationships/hyperlink" Target="https://www.ldoceonline.com/dictionary/wall" TargetMode="External"/><Relationship Id="rId5" Type="http://schemas.openxmlformats.org/officeDocument/2006/relationships/hyperlink" Target="https://www.ldoceonline.com/dictionary/fence" TargetMode="External"/><Relationship Id="rId6" Type="http://schemas.openxmlformats.org/officeDocument/2006/relationships/hyperlink" Target="https://www.ldoceonline.com/dictionary/road" TargetMode="External"/><Relationship Id="rId7" Type="http://schemas.openxmlformats.org/officeDocument/2006/relationships/hyperlink" Target="https://www.ldoceonline.com/dictionary/door" TargetMode="External"/><Relationship Id="rId8" Type="http://schemas.openxmlformats.org/officeDocument/2006/relationships/hyperlink" Target="https://www.ldoceonline.com/dictionary/prev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8"/>
          <p:cNvSpPr txBox="1"/>
          <p:nvPr/>
        </p:nvSpPr>
        <p:spPr>
          <a:xfrm>
            <a:off x="431100" y="441050"/>
            <a:ext cx="8449200" cy="531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lt1"/>
              </a:solidFill>
              <a:latin typeface="Gill Sans"/>
              <a:ea typeface="Gill Sans"/>
              <a:cs typeface="Gill Sans"/>
              <a:sym typeface="Gill Sans"/>
            </a:endParaRPr>
          </a:p>
          <a:p>
            <a:pPr indent="0" lvl="0" marL="0" rtl="0" algn="ctr">
              <a:lnSpc>
                <a:spcPct val="115000"/>
              </a:lnSpc>
              <a:spcBef>
                <a:spcPts val="0"/>
              </a:spcBef>
              <a:spcAft>
                <a:spcPts val="0"/>
              </a:spcAft>
              <a:buClr>
                <a:schemeClr val="dk1"/>
              </a:buClr>
              <a:buSzPts val="1100"/>
              <a:buFont typeface="Arial"/>
              <a:buNone/>
            </a:pPr>
            <a:r>
              <a:rPr b="1" lang="en" sz="3000">
                <a:solidFill>
                  <a:schemeClr val="lt1"/>
                </a:solidFill>
                <a:latin typeface="Gill Sans"/>
                <a:ea typeface="Gill Sans"/>
                <a:cs typeface="Gill Sans"/>
                <a:sym typeface="Gill Sans"/>
              </a:rPr>
              <a:t>The Big Five Presents: Lockdown/Barricade</a:t>
            </a:r>
            <a:endParaRPr b="1" sz="3000">
              <a:solidFill>
                <a:schemeClr val="lt1"/>
              </a:solidFill>
              <a:latin typeface="Gill Sans"/>
              <a:ea typeface="Gill Sans"/>
              <a:cs typeface="Gill Sans"/>
              <a:sym typeface="Gill Sans"/>
            </a:endParaRPr>
          </a:p>
          <a:p>
            <a:pPr indent="0" lvl="0" marL="0" rtl="0" algn="ctr">
              <a:lnSpc>
                <a:spcPct val="115000"/>
              </a:lnSpc>
              <a:spcBef>
                <a:spcPts val="0"/>
              </a:spcBef>
              <a:spcAft>
                <a:spcPts val="0"/>
              </a:spcAft>
              <a:buNone/>
            </a:pPr>
            <a:r>
              <a:rPr lang="en" sz="3100">
                <a:solidFill>
                  <a:schemeClr val="lt1"/>
                </a:solidFill>
                <a:latin typeface="Gill Sans"/>
                <a:ea typeface="Gill Sans"/>
                <a:cs typeface="Gill Sans"/>
                <a:sym typeface="Gill Sans"/>
              </a:rPr>
              <a:t>Think On Your Feet </a:t>
            </a:r>
            <a:endParaRPr sz="3100">
              <a:solidFill>
                <a:schemeClr val="lt1"/>
              </a:solidFill>
              <a:latin typeface="Gill Sans"/>
              <a:ea typeface="Gill Sans"/>
              <a:cs typeface="Gill Sans"/>
              <a:sym typeface="Gill Sans"/>
            </a:endParaRPr>
          </a:p>
          <a:p>
            <a:pPr indent="0" lvl="0" marL="0" rtl="0" algn="ctr">
              <a:spcBef>
                <a:spcPts val="0"/>
              </a:spcBef>
              <a:spcAft>
                <a:spcPts val="0"/>
              </a:spcAft>
              <a:buClr>
                <a:schemeClr val="dk1"/>
              </a:buClr>
              <a:buSzPts val="1100"/>
              <a:buFont typeface="Arial"/>
              <a:buNone/>
            </a:pPr>
            <a:r>
              <a:t/>
            </a:r>
            <a:endParaRPr sz="1500">
              <a:solidFill>
                <a:schemeClr val="lt1"/>
              </a:solidFill>
              <a:latin typeface="Gill Sans"/>
              <a:ea typeface="Gill Sans"/>
              <a:cs typeface="Gill Sans"/>
              <a:sym typeface="Gill Sans"/>
            </a:endParaRPr>
          </a:p>
          <a:p>
            <a:pPr indent="0" lvl="0" marL="0" rtl="0" algn="ctr">
              <a:spcBef>
                <a:spcPts val="0"/>
              </a:spcBef>
              <a:spcAft>
                <a:spcPts val="0"/>
              </a:spcAft>
              <a:buClr>
                <a:schemeClr val="dk1"/>
              </a:buClr>
              <a:buSzPts val="1100"/>
              <a:buFont typeface="Arial"/>
              <a:buNone/>
            </a:pPr>
            <a:r>
              <a:rPr lang="en" sz="1500">
                <a:solidFill>
                  <a:schemeClr val="lt1"/>
                </a:solidFill>
                <a:latin typeface="Gill Sans"/>
                <a:ea typeface="Gill Sans"/>
                <a:cs typeface="Gill Sans"/>
                <a:sym typeface="Gill Sans"/>
              </a:rPr>
              <a:t>6th-8th Grades </a:t>
            </a:r>
            <a:endParaRPr sz="1500">
              <a:solidFill>
                <a:schemeClr val="lt1"/>
              </a:solidFill>
              <a:latin typeface="Gill Sans"/>
              <a:ea typeface="Gill Sans"/>
              <a:cs typeface="Gill Sans"/>
              <a:sym typeface="Gill Sans"/>
            </a:endParaRPr>
          </a:p>
          <a:p>
            <a:pPr indent="0" lvl="0" marL="0" rtl="0" algn="ctr">
              <a:spcBef>
                <a:spcPts val="0"/>
              </a:spcBef>
              <a:spcAft>
                <a:spcPts val="0"/>
              </a:spcAft>
              <a:buClr>
                <a:schemeClr val="dk1"/>
              </a:buClr>
              <a:buSzPts val="1100"/>
              <a:buFont typeface="Arial"/>
              <a:buNone/>
            </a:pPr>
            <a:r>
              <a:t/>
            </a:r>
            <a:endParaRPr sz="1500">
              <a:solidFill>
                <a:schemeClr val="lt1"/>
              </a:solidFill>
              <a:latin typeface="Gill Sans"/>
              <a:ea typeface="Gill Sans"/>
              <a:cs typeface="Gill Sans"/>
              <a:sym typeface="Gill Sans"/>
            </a:endParaRPr>
          </a:p>
          <a:p>
            <a:pPr indent="0" lvl="0" marL="0" rtl="0" algn="ctr">
              <a:spcBef>
                <a:spcPts val="0"/>
              </a:spcBef>
              <a:spcAft>
                <a:spcPts val="0"/>
              </a:spcAft>
              <a:buClr>
                <a:schemeClr val="dk1"/>
              </a:buClr>
              <a:buSzPts val="1100"/>
              <a:buFont typeface="Arial"/>
              <a:buNone/>
            </a:pPr>
            <a:r>
              <a:rPr lang="en" sz="1500">
                <a:solidFill>
                  <a:schemeClr val="lt1"/>
                </a:solidFill>
                <a:latin typeface="Gill Sans"/>
                <a:ea typeface="Gill Sans"/>
                <a:cs typeface="Gill Sans"/>
                <a:sym typeface="Gill Sans"/>
              </a:rPr>
              <a:t>2023-2024 School Year</a:t>
            </a:r>
            <a:endParaRPr b="1" sz="3100">
              <a:solidFill>
                <a:schemeClr val="lt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rtl="0" algn="l">
              <a:spcBef>
                <a:spcPts val="0"/>
              </a:spcBef>
              <a:spcAft>
                <a:spcPts val="0"/>
              </a:spcAft>
              <a:buNone/>
            </a:pPr>
            <a:r>
              <a:t/>
            </a:r>
            <a:endParaRPr sz="2400">
              <a:solidFill>
                <a:schemeClr val="lt1"/>
              </a:solidFill>
              <a:latin typeface="Gill Sans"/>
              <a:ea typeface="Gill Sans"/>
              <a:cs typeface="Gill Sans"/>
              <a:sym typeface="Gill Sans"/>
            </a:endParaRPr>
          </a:p>
          <a:p>
            <a:pPr indent="0" lvl="0" marL="0" rtl="0" algn="l">
              <a:spcBef>
                <a:spcPts val="0"/>
              </a:spcBef>
              <a:spcAft>
                <a:spcPts val="0"/>
              </a:spcAft>
              <a:buNone/>
            </a:pPr>
            <a:r>
              <a:t/>
            </a:r>
            <a:endParaRPr sz="2400">
              <a:solidFill>
                <a:schemeClr val="lt1"/>
              </a:solidFill>
              <a:latin typeface="Gill Sans"/>
              <a:ea typeface="Gill Sans"/>
              <a:cs typeface="Gill Sans"/>
              <a:sym typeface="Gill Sans"/>
            </a:endParaRPr>
          </a:p>
          <a:p>
            <a:pPr indent="0" lvl="0" marL="0" rtl="0" algn="l">
              <a:spcBef>
                <a:spcPts val="0"/>
              </a:spcBef>
              <a:spcAft>
                <a:spcPts val="0"/>
              </a:spcAft>
              <a:buNone/>
            </a:pPr>
            <a:r>
              <a:t/>
            </a:r>
            <a:endParaRPr sz="2400">
              <a:solidFill>
                <a:schemeClr val="lt1"/>
              </a:solidFill>
              <a:latin typeface="Gill Sans"/>
              <a:ea typeface="Gill Sans"/>
              <a:cs typeface="Gill Sans"/>
              <a:sym typeface="Gill Sans"/>
            </a:endParaRPr>
          </a:p>
          <a:p>
            <a:pPr indent="0" lvl="0" marL="0" rtl="0" algn="ctr">
              <a:spcBef>
                <a:spcPts val="0"/>
              </a:spcBef>
              <a:spcAft>
                <a:spcPts val="0"/>
              </a:spcAft>
              <a:buNone/>
            </a:pPr>
            <a:r>
              <a:rPr lang="en" sz="1500">
                <a:solidFill>
                  <a:schemeClr val="lt1"/>
                </a:solidFill>
                <a:latin typeface="Gill Sans"/>
                <a:ea typeface="Gill Sans"/>
                <a:cs typeface="Gill Sans"/>
                <a:sym typeface="Gill Sans"/>
              </a:rPr>
              <a:t>Curriculum</a:t>
            </a:r>
            <a:r>
              <a:rPr lang="en" sz="1500">
                <a:solidFill>
                  <a:schemeClr val="lt1"/>
                </a:solidFill>
                <a:latin typeface="Gill Sans"/>
                <a:ea typeface="Gill Sans"/>
                <a:cs typeface="Gill Sans"/>
                <a:sym typeface="Gill Sans"/>
              </a:rPr>
              <a:t>/Implementation Deck</a:t>
            </a:r>
            <a:endParaRPr sz="1500">
              <a:solidFill>
                <a:schemeClr val="lt1"/>
              </a:solidFill>
              <a:latin typeface="Gill Sans"/>
              <a:ea typeface="Gill Sans"/>
              <a:cs typeface="Gill Sans"/>
              <a:sym typeface="Gill Sans"/>
            </a:endParaRPr>
          </a:p>
          <a:p>
            <a:pPr indent="0" lvl="0" marL="0" rtl="0" algn="ctr">
              <a:spcBef>
                <a:spcPts val="0"/>
              </a:spcBef>
              <a:spcAft>
                <a:spcPts val="0"/>
              </a:spcAft>
              <a:buNone/>
            </a:pPr>
            <a:r>
              <a:t/>
            </a:r>
            <a:endParaRPr sz="1500">
              <a:solidFill>
                <a:schemeClr val="lt1"/>
              </a:solidFill>
              <a:latin typeface="Gill Sans"/>
              <a:ea typeface="Gill Sans"/>
              <a:cs typeface="Gill Sans"/>
              <a:sym typeface="Gill Sans"/>
            </a:endParaRPr>
          </a:p>
          <a:p>
            <a:pPr indent="0" lvl="0" marL="0" rtl="0" algn="ctr">
              <a:spcBef>
                <a:spcPts val="0"/>
              </a:spcBef>
              <a:spcAft>
                <a:spcPts val="0"/>
              </a:spcAft>
              <a:buNone/>
            </a:pPr>
            <a:r>
              <a:t/>
            </a:r>
            <a:endParaRPr sz="1500">
              <a:solidFill>
                <a:schemeClr val="lt1"/>
              </a:solidFill>
              <a:latin typeface="Gill Sans"/>
              <a:ea typeface="Gill Sans"/>
              <a:cs typeface="Gill Sans"/>
              <a:sym typeface="Gill Sans"/>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7"/>
          <p:cNvSpPr txBox="1"/>
          <p:nvPr>
            <p:ph idx="1" type="body"/>
          </p:nvPr>
        </p:nvSpPr>
        <p:spPr>
          <a:xfrm>
            <a:off x="431675" y="1127325"/>
            <a:ext cx="8277300" cy="339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Lastly, you may need to protect or </a:t>
            </a:r>
            <a:r>
              <a:rPr lang="en" sz="2000"/>
              <a:t>defend yourself. </a:t>
            </a:r>
            <a:endParaRPr sz="2000"/>
          </a:p>
          <a:p>
            <a:pPr indent="-355600" lvl="0" marL="457200" rtl="0" algn="l">
              <a:spcBef>
                <a:spcPts val="1000"/>
              </a:spcBef>
              <a:spcAft>
                <a:spcPts val="0"/>
              </a:spcAft>
              <a:buSzPts val="2000"/>
              <a:buChar char="●"/>
            </a:pPr>
            <a:r>
              <a:rPr lang="en" sz="2000"/>
              <a:t>Listen to your teacher </a:t>
            </a:r>
            <a:endParaRPr sz="2000"/>
          </a:p>
          <a:p>
            <a:pPr indent="-355600" lvl="0" marL="457200" rtl="0" algn="l">
              <a:spcBef>
                <a:spcPts val="1000"/>
              </a:spcBef>
              <a:spcAft>
                <a:spcPts val="0"/>
              </a:spcAft>
              <a:buSzPts val="2000"/>
              <a:buChar char="●"/>
            </a:pPr>
            <a:r>
              <a:rPr lang="en" sz="2000"/>
              <a:t>Use objects around you to protect or defend yourself</a:t>
            </a:r>
            <a:endParaRPr sz="2000"/>
          </a:p>
          <a:p>
            <a:pPr indent="-355600" lvl="0" marL="457200" rtl="0" algn="l">
              <a:spcBef>
                <a:spcPts val="1000"/>
              </a:spcBef>
              <a:spcAft>
                <a:spcPts val="0"/>
              </a:spcAft>
              <a:buSzPts val="2000"/>
              <a:buChar char="●"/>
            </a:pPr>
            <a:r>
              <a:rPr lang="en" sz="2000"/>
              <a:t>Think on Your Feet to try to get away</a:t>
            </a:r>
            <a:endParaRPr sz="2000"/>
          </a:p>
        </p:txBody>
      </p:sp>
      <p:sp>
        <p:nvSpPr>
          <p:cNvPr id="190" name="Google Shape;190;p37"/>
          <p:cNvSpPr txBox="1"/>
          <p:nvPr>
            <p:ph type="title"/>
          </p:nvPr>
        </p:nvSpPr>
        <p:spPr>
          <a:xfrm>
            <a:off x="109500" y="88850"/>
            <a:ext cx="8132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Protect or Defend</a:t>
            </a:r>
            <a:r>
              <a:rPr lang="en" sz="3600"/>
              <a:t> </a:t>
            </a:r>
            <a:endParaRPr sz="4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8"/>
          <p:cNvSpPr txBox="1"/>
          <p:nvPr>
            <p:ph type="title"/>
          </p:nvPr>
        </p:nvSpPr>
        <p:spPr>
          <a:xfrm>
            <a:off x="505650" y="166800"/>
            <a:ext cx="8132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Lockdown/Barricade Practice</a:t>
            </a:r>
            <a:endParaRPr/>
          </a:p>
        </p:txBody>
      </p:sp>
      <p:sp>
        <p:nvSpPr>
          <p:cNvPr id="196" name="Google Shape;196;p38"/>
          <p:cNvSpPr txBox="1"/>
          <p:nvPr>
            <p:ph idx="1" type="body"/>
          </p:nvPr>
        </p:nvSpPr>
        <p:spPr>
          <a:xfrm>
            <a:off x="505650" y="1000069"/>
            <a:ext cx="81327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How do the windows and blinds close?</a:t>
            </a:r>
            <a:endParaRPr sz="2000"/>
          </a:p>
          <a:p>
            <a:pPr indent="-355600" lvl="1" marL="914400" rtl="0" algn="l">
              <a:spcBef>
                <a:spcPts val="0"/>
              </a:spcBef>
              <a:spcAft>
                <a:spcPts val="0"/>
              </a:spcAft>
              <a:buSzPts val="2000"/>
              <a:buChar char="○"/>
            </a:pPr>
            <a:r>
              <a:rPr lang="en" sz="2000"/>
              <a:t>Who sits close to the window?</a:t>
            </a:r>
            <a:endParaRPr sz="2000"/>
          </a:p>
          <a:p>
            <a:pPr indent="-355600" lvl="1" marL="914400" rtl="0" algn="l">
              <a:spcBef>
                <a:spcPts val="0"/>
              </a:spcBef>
              <a:spcAft>
                <a:spcPts val="0"/>
              </a:spcAft>
              <a:buSzPts val="2000"/>
              <a:buChar char="○"/>
            </a:pPr>
            <a:r>
              <a:rPr lang="en" sz="2000"/>
              <a:t>Do you want to practice closing them?</a:t>
            </a:r>
            <a:endParaRPr sz="2000"/>
          </a:p>
          <a:p>
            <a:pPr indent="-355600" lvl="0" marL="457200" rtl="0" algn="l">
              <a:spcBef>
                <a:spcPts val="0"/>
              </a:spcBef>
              <a:spcAft>
                <a:spcPts val="0"/>
              </a:spcAft>
              <a:buSzPts val="2000"/>
              <a:buChar char="●"/>
            </a:pPr>
            <a:r>
              <a:rPr lang="en" sz="2000"/>
              <a:t>How do your lock/close the door in this classroom? </a:t>
            </a:r>
            <a:endParaRPr sz="2000"/>
          </a:p>
          <a:p>
            <a:pPr indent="-355600" lvl="1" marL="914400" rtl="0" algn="l">
              <a:spcBef>
                <a:spcPts val="0"/>
              </a:spcBef>
              <a:spcAft>
                <a:spcPts val="0"/>
              </a:spcAft>
              <a:buSzPts val="2000"/>
              <a:buChar char="○"/>
            </a:pPr>
            <a:r>
              <a:rPr lang="en" sz="2000"/>
              <a:t>Who sits closest to the door? </a:t>
            </a:r>
            <a:endParaRPr sz="2000"/>
          </a:p>
          <a:p>
            <a:pPr indent="-355600" lvl="1" marL="914400" rtl="0" algn="l">
              <a:spcBef>
                <a:spcPts val="0"/>
              </a:spcBef>
              <a:spcAft>
                <a:spcPts val="0"/>
              </a:spcAft>
              <a:buSzPts val="2000"/>
              <a:buChar char="○"/>
            </a:pPr>
            <a:r>
              <a:rPr lang="en" sz="2000"/>
              <a:t>Do you want to practice closing them? </a:t>
            </a:r>
            <a:endParaRPr sz="2000"/>
          </a:p>
          <a:p>
            <a:pPr indent="-355600" lvl="0" marL="457200" rtl="0" algn="l">
              <a:spcBef>
                <a:spcPts val="0"/>
              </a:spcBef>
              <a:spcAft>
                <a:spcPts val="0"/>
              </a:spcAft>
              <a:buSzPts val="2000"/>
              <a:buChar char="●"/>
            </a:pPr>
            <a:r>
              <a:rPr lang="en" sz="2000"/>
              <a:t>Turn off all technology. How do we do that?</a:t>
            </a:r>
            <a:endParaRPr sz="2000"/>
          </a:p>
          <a:p>
            <a:pPr indent="-355600" lvl="1" marL="914400" rtl="0" algn="l">
              <a:spcBef>
                <a:spcPts val="0"/>
              </a:spcBef>
              <a:spcAft>
                <a:spcPts val="0"/>
              </a:spcAft>
              <a:buSzPts val="2000"/>
              <a:buChar char="○"/>
            </a:pPr>
            <a:r>
              <a:rPr lang="en" sz="2000"/>
              <a:t>Who sits by the light switches and technology?  </a:t>
            </a:r>
            <a:endParaRPr sz="2000"/>
          </a:p>
          <a:p>
            <a:pPr indent="-355600" lvl="0" marL="457200" rtl="0" algn="l">
              <a:spcBef>
                <a:spcPts val="0"/>
              </a:spcBef>
              <a:spcAft>
                <a:spcPts val="0"/>
              </a:spcAft>
              <a:buSzPts val="2000"/>
              <a:buChar char="●"/>
            </a:pPr>
            <a:r>
              <a:rPr lang="en" sz="2000"/>
              <a:t>What items can we use to barricade? </a:t>
            </a:r>
            <a:endParaRPr sz="2000"/>
          </a:p>
          <a:p>
            <a:pPr indent="-355600" lvl="1" marL="914400" rtl="0" algn="l">
              <a:spcBef>
                <a:spcPts val="0"/>
              </a:spcBef>
              <a:spcAft>
                <a:spcPts val="0"/>
              </a:spcAft>
              <a:buSzPts val="2000"/>
              <a:buChar char="○"/>
            </a:pPr>
            <a:r>
              <a:rPr lang="en" sz="2000"/>
              <a:t>Do we want to practice building a barricade?</a:t>
            </a:r>
            <a:endParaRPr sz="2000"/>
          </a:p>
          <a:p>
            <a:pPr indent="-355600" lvl="0" marL="457200" rtl="0" algn="l">
              <a:spcBef>
                <a:spcPts val="0"/>
              </a:spcBef>
              <a:spcAft>
                <a:spcPts val="0"/>
              </a:spcAft>
              <a:buSzPts val="2000"/>
              <a:buChar char="●"/>
            </a:pPr>
            <a:r>
              <a:rPr lang="en" sz="2000"/>
              <a:t>Where should we hide in the classroom?</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9"/>
          <p:cNvSpPr txBox="1"/>
          <p:nvPr>
            <p:ph type="title"/>
          </p:nvPr>
        </p:nvSpPr>
        <p:spPr>
          <a:xfrm>
            <a:off x="505650" y="166800"/>
            <a:ext cx="8132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Importantly</a:t>
            </a:r>
            <a:endParaRPr/>
          </a:p>
        </p:txBody>
      </p:sp>
      <p:sp>
        <p:nvSpPr>
          <p:cNvPr id="202" name="Google Shape;202;p39"/>
          <p:cNvSpPr txBox="1"/>
          <p:nvPr>
            <p:ph idx="1" type="body"/>
          </p:nvPr>
        </p:nvSpPr>
        <p:spPr>
          <a:xfrm>
            <a:off x="473175" y="1188425"/>
            <a:ext cx="8132700" cy="34164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sz="2400"/>
              <a:t>Think on Your Feet</a:t>
            </a:r>
            <a:endParaRPr sz="2400"/>
          </a:p>
          <a:p>
            <a:pPr indent="-381000" lvl="0" marL="457200" rtl="0" algn="l">
              <a:spcBef>
                <a:spcPts val="1600"/>
              </a:spcBef>
              <a:spcAft>
                <a:spcPts val="0"/>
              </a:spcAft>
              <a:buSzPts val="2400"/>
              <a:buChar char="●"/>
            </a:pPr>
            <a:r>
              <a:rPr lang="en" sz="2400"/>
              <a:t>Be aware of your surroundings and Say Something if someone or something seems out of place</a:t>
            </a:r>
            <a:endParaRPr sz="2400"/>
          </a:p>
          <a:p>
            <a:pPr indent="-381000" lvl="0" marL="457200" rtl="0" algn="l">
              <a:spcBef>
                <a:spcPts val="1000"/>
              </a:spcBef>
              <a:spcAft>
                <a:spcPts val="0"/>
              </a:spcAft>
              <a:buSzPts val="2400"/>
              <a:buChar char="●"/>
            </a:pPr>
            <a:r>
              <a:rPr lang="en" sz="2400"/>
              <a:t>Follow instructions from a teacher or school staff </a:t>
            </a:r>
            <a:endParaRPr sz="2400"/>
          </a:p>
          <a:p>
            <a:pPr indent="-381000" lvl="0" marL="457200" rtl="0" algn="l">
              <a:spcBef>
                <a:spcPts val="1000"/>
              </a:spcBef>
              <a:spcAft>
                <a:spcPts val="1600"/>
              </a:spcAft>
              <a:buSzPts val="2400"/>
              <a:buChar char="●"/>
            </a:pPr>
            <a:r>
              <a:rPr lang="en" sz="2400"/>
              <a:t>Work as a team and help each other</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0"/>
          <p:cNvSpPr txBox="1"/>
          <p:nvPr>
            <p:ph type="title"/>
          </p:nvPr>
        </p:nvSpPr>
        <p:spPr>
          <a:xfrm>
            <a:off x="505650" y="2285400"/>
            <a:ext cx="8132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9"/>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424DA3"/>
                </a:solidFill>
                <a:latin typeface="Gill Sans"/>
                <a:ea typeface="Gill Sans"/>
                <a:cs typeface="Gill Sans"/>
                <a:sym typeface="Gill Sans"/>
              </a:rPr>
              <a:t>About This Deck</a:t>
            </a:r>
            <a:endParaRPr b="1" sz="3600">
              <a:solidFill>
                <a:srgbClr val="424DA3"/>
              </a:solidFill>
              <a:latin typeface="Gill Sans"/>
              <a:ea typeface="Gill Sans"/>
              <a:cs typeface="Gill Sans"/>
              <a:sym typeface="Gill Sans"/>
            </a:endParaRPr>
          </a:p>
        </p:txBody>
      </p:sp>
      <p:sp>
        <p:nvSpPr>
          <p:cNvPr id="140" name="Google Shape;140;p29"/>
          <p:cNvSpPr txBox="1"/>
          <p:nvPr>
            <p:ph idx="4294967295"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424DA3"/>
              </a:buClr>
              <a:buSzPts val="2000"/>
              <a:buFont typeface="Gill Sans"/>
              <a:buChar char="●"/>
            </a:pPr>
            <a:r>
              <a:rPr lang="en" sz="2000">
                <a:solidFill>
                  <a:srgbClr val="424DA3"/>
                </a:solidFill>
                <a:latin typeface="Gill Sans"/>
                <a:ea typeface="Gill Sans"/>
                <a:cs typeface="Gill Sans"/>
                <a:sym typeface="Gill Sans"/>
              </a:rPr>
              <a:t>The contents of this deck reference Think on Your Feet Peet, a book used in TK-5 to help explain Lockdown/Barr</a:t>
            </a:r>
            <a:r>
              <a:rPr lang="en" sz="2000">
                <a:solidFill>
                  <a:srgbClr val="424DA3"/>
                </a:solidFill>
                <a:latin typeface="Gill Sans"/>
                <a:ea typeface="Gill Sans"/>
                <a:cs typeface="Gill Sans"/>
                <a:sym typeface="Gill Sans"/>
              </a:rPr>
              <a:t>icade</a:t>
            </a:r>
            <a:endParaRPr i="1" sz="2000">
              <a:solidFill>
                <a:srgbClr val="424DA3"/>
              </a:solidFill>
              <a:latin typeface="Gill Sans"/>
              <a:ea typeface="Gill Sans"/>
              <a:cs typeface="Gill Sans"/>
              <a:sym typeface="Gill Sans"/>
            </a:endParaRPr>
          </a:p>
          <a:p>
            <a:pPr indent="-355600" lvl="0" marL="457200" rtl="0" algn="l">
              <a:spcBef>
                <a:spcPts val="600"/>
              </a:spcBef>
              <a:spcAft>
                <a:spcPts val="0"/>
              </a:spcAft>
              <a:buClr>
                <a:srgbClr val="424DA3"/>
              </a:buClr>
              <a:buSzPts val="2000"/>
              <a:buFont typeface="Gill Sans"/>
              <a:buChar char="●"/>
            </a:pPr>
            <a:r>
              <a:rPr lang="en" sz="2000">
                <a:solidFill>
                  <a:srgbClr val="424DA3"/>
                </a:solidFill>
                <a:latin typeface="Gill Sans"/>
                <a:ea typeface="Gill Sans"/>
                <a:cs typeface="Gill Sans"/>
                <a:sym typeface="Gill Sans"/>
              </a:rPr>
              <a:t>These slides will assist teachers in implementing the Big Five, specifically Lockdown/Barricade</a:t>
            </a:r>
            <a:endParaRPr sz="2000">
              <a:solidFill>
                <a:srgbClr val="424DA3"/>
              </a:solidFill>
              <a:latin typeface="Gill Sans"/>
              <a:ea typeface="Gill Sans"/>
              <a:cs typeface="Gill Sans"/>
              <a:sym typeface="Gill Sans"/>
            </a:endParaRPr>
          </a:p>
          <a:p>
            <a:pPr indent="-355600" lvl="0" marL="457200" rtl="0" algn="l">
              <a:spcBef>
                <a:spcPts val="600"/>
              </a:spcBef>
              <a:spcAft>
                <a:spcPts val="0"/>
              </a:spcAft>
              <a:buClr>
                <a:srgbClr val="424DA3"/>
              </a:buClr>
              <a:buSzPts val="2000"/>
              <a:buFont typeface="Gill Sans"/>
              <a:buChar char="●"/>
            </a:pPr>
            <a:r>
              <a:rPr lang="en" sz="2000">
                <a:solidFill>
                  <a:srgbClr val="424DA3"/>
                </a:solidFill>
                <a:latin typeface="Gill Sans"/>
                <a:ea typeface="Gill Sans"/>
                <a:cs typeface="Gill Sans"/>
                <a:sym typeface="Gill Sans"/>
              </a:rPr>
              <a:t>This Lesson Plan is to be used in lieu of a “drill”</a:t>
            </a:r>
            <a:endParaRPr i="1" sz="2000">
              <a:solidFill>
                <a:srgbClr val="424DA3"/>
              </a:solidFill>
              <a:latin typeface="Gill Sans"/>
              <a:ea typeface="Gill Sans"/>
              <a:cs typeface="Gill Sans"/>
              <a:sym typeface="Gill Sans"/>
            </a:endParaRPr>
          </a:p>
          <a:p>
            <a:pPr indent="-355600" lvl="0" marL="457200" rtl="0" algn="l">
              <a:spcBef>
                <a:spcPts val="600"/>
              </a:spcBef>
              <a:spcAft>
                <a:spcPts val="0"/>
              </a:spcAft>
              <a:buClr>
                <a:srgbClr val="424DA3"/>
              </a:buClr>
              <a:buSzPts val="2000"/>
              <a:buFont typeface="Gill Sans"/>
              <a:buChar char="●"/>
            </a:pPr>
            <a:r>
              <a:rPr lang="en" sz="2000">
                <a:solidFill>
                  <a:srgbClr val="424DA3"/>
                </a:solidFill>
                <a:latin typeface="Gill Sans"/>
                <a:ea typeface="Gill Sans"/>
                <a:cs typeface="Gill Sans"/>
                <a:sym typeface="Gill Sans"/>
              </a:rPr>
              <a:t>Includes </a:t>
            </a:r>
            <a:r>
              <a:rPr lang="en" sz="2000">
                <a:solidFill>
                  <a:srgbClr val="424DA3"/>
                </a:solidFill>
                <a:latin typeface="Gill Sans"/>
                <a:ea typeface="Gill Sans"/>
                <a:cs typeface="Gill Sans"/>
                <a:sym typeface="Gill Sans"/>
              </a:rPr>
              <a:t>vocabulary words and understanding of concepts, like Think-on-your-feet</a:t>
            </a:r>
            <a:endParaRPr i="1" sz="2000">
              <a:solidFill>
                <a:srgbClr val="424DA3"/>
              </a:solidFill>
              <a:latin typeface="Gill Sans"/>
              <a:ea typeface="Gill Sans"/>
              <a:cs typeface="Gill Sans"/>
              <a:sym typeface="Gill Sans"/>
            </a:endParaRPr>
          </a:p>
          <a:p>
            <a:pPr indent="-355600" lvl="0" marL="457200" rtl="0" algn="l">
              <a:spcBef>
                <a:spcPts val="600"/>
              </a:spcBef>
              <a:spcAft>
                <a:spcPts val="600"/>
              </a:spcAft>
              <a:buClr>
                <a:srgbClr val="424DA3"/>
              </a:buClr>
              <a:buSzPts val="2000"/>
              <a:buFont typeface="Gill Sans"/>
              <a:buChar char="●"/>
            </a:pPr>
            <a:r>
              <a:rPr lang="en" sz="2000">
                <a:solidFill>
                  <a:srgbClr val="424DA3"/>
                </a:solidFill>
                <a:latin typeface="Gill Sans"/>
                <a:ea typeface="Gill Sans"/>
                <a:cs typeface="Gill Sans"/>
                <a:sym typeface="Gill Sans"/>
              </a:rPr>
              <a:t>Teachers may use and customize the content of this deck as appropriate.</a:t>
            </a:r>
            <a:endParaRPr sz="2000">
              <a:solidFill>
                <a:srgbClr val="424DA3"/>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0"/>
          <p:cNvSpPr txBox="1"/>
          <p:nvPr>
            <p:ph idx="4294967295" type="subTitle"/>
          </p:nvPr>
        </p:nvSpPr>
        <p:spPr>
          <a:xfrm>
            <a:off x="91225" y="670200"/>
            <a:ext cx="7508100" cy="27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24DA3"/>
                </a:solidFill>
                <a:latin typeface="Gill Sans"/>
                <a:ea typeface="Gill Sans"/>
                <a:cs typeface="Gill Sans"/>
                <a:sym typeface="Gill Sans"/>
              </a:rPr>
              <a:t>How many of you remember Think-on-Your-Feet Peet? </a:t>
            </a:r>
            <a:endParaRPr sz="2400">
              <a:solidFill>
                <a:srgbClr val="424DA3"/>
              </a:solidFill>
              <a:latin typeface="Gill Sans"/>
              <a:ea typeface="Gill Sans"/>
              <a:cs typeface="Gill Sans"/>
              <a:sym typeface="Gill Sans"/>
            </a:endParaRPr>
          </a:p>
          <a:p>
            <a:pPr indent="0" lvl="0" marL="0" rtl="0" algn="l">
              <a:spcBef>
                <a:spcPts val="1600"/>
              </a:spcBef>
              <a:spcAft>
                <a:spcPts val="0"/>
              </a:spcAft>
              <a:buNone/>
            </a:pPr>
            <a:r>
              <a:rPr lang="en" sz="2400">
                <a:solidFill>
                  <a:srgbClr val="424DA3"/>
                </a:solidFill>
                <a:latin typeface="Gill Sans"/>
                <a:ea typeface="Gill Sans"/>
                <a:cs typeface="Gill Sans"/>
                <a:sym typeface="Gill Sans"/>
              </a:rPr>
              <a:t>What about the Big Five? </a:t>
            </a:r>
            <a:endParaRPr sz="2400">
              <a:solidFill>
                <a:srgbClr val="424DA3"/>
              </a:solidFill>
              <a:latin typeface="Gill Sans"/>
              <a:ea typeface="Gill Sans"/>
              <a:cs typeface="Gill Sans"/>
              <a:sym typeface="Gill Sans"/>
            </a:endParaRPr>
          </a:p>
          <a:p>
            <a:pPr indent="0" lvl="0" marL="0" rtl="0" algn="l">
              <a:spcBef>
                <a:spcPts val="1600"/>
              </a:spcBef>
              <a:spcAft>
                <a:spcPts val="0"/>
              </a:spcAft>
              <a:buNone/>
            </a:pPr>
            <a:r>
              <a:rPr lang="en" sz="2400">
                <a:solidFill>
                  <a:srgbClr val="424DA3"/>
                </a:solidFill>
                <a:latin typeface="Gill Sans"/>
                <a:ea typeface="Gill Sans"/>
                <a:cs typeface="Gill Sans"/>
                <a:sym typeface="Gill Sans"/>
              </a:rPr>
              <a:t>Can anyone tell me </a:t>
            </a:r>
            <a:r>
              <a:rPr lang="en" sz="2400">
                <a:solidFill>
                  <a:srgbClr val="424DA3"/>
                </a:solidFill>
                <a:latin typeface="Gill Sans"/>
                <a:ea typeface="Gill Sans"/>
                <a:cs typeface="Gill Sans"/>
                <a:sym typeface="Gill Sans"/>
              </a:rPr>
              <a:t>where</a:t>
            </a:r>
            <a:r>
              <a:rPr lang="en" sz="2400">
                <a:solidFill>
                  <a:srgbClr val="424DA3"/>
                </a:solidFill>
                <a:latin typeface="Gill Sans"/>
                <a:ea typeface="Gill Sans"/>
                <a:cs typeface="Gill Sans"/>
                <a:sym typeface="Gill Sans"/>
              </a:rPr>
              <a:t> they have seen the icons below?</a:t>
            </a:r>
            <a:endParaRPr sz="2400">
              <a:solidFill>
                <a:srgbClr val="424DA3"/>
              </a:solidFill>
              <a:latin typeface="Gill Sans"/>
              <a:ea typeface="Gill Sans"/>
              <a:cs typeface="Gill Sans"/>
              <a:sym typeface="Gill Sans"/>
            </a:endParaRPr>
          </a:p>
          <a:p>
            <a:pPr indent="0" lvl="0" marL="0" rtl="0" algn="l">
              <a:spcBef>
                <a:spcPts val="1600"/>
              </a:spcBef>
              <a:spcAft>
                <a:spcPts val="0"/>
              </a:spcAft>
              <a:buNone/>
            </a:pPr>
            <a:r>
              <a:t/>
            </a:r>
            <a:endParaRPr sz="2200">
              <a:solidFill>
                <a:srgbClr val="424DA3"/>
              </a:solidFill>
              <a:latin typeface="Gill Sans"/>
              <a:ea typeface="Gill Sans"/>
              <a:cs typeface="Gill Sans"/>
              <a:sym typeface="Gill Sans"/>
            </a:endParaRPr>
          </a:p>
          <a:p>
            <a:pPr indent="0" lvl="0" marL="0" rtl="0" algn="l">
              <a:spcBef>
                <a:spcPts val="1600"/>
              </a:spcBef>
              <a:spcAft>
                <a:spcPts val="0"/>
              </a:spcAft>
              <a:buNone/>
            </a:pPr>
            <a:r>
              <a:t/>
            </a:r>
            <a:endParaRPr>
              <a:latin typeface="Gill Sans"/>
              <a:ea typeface="Gill Sans"/>
              <a:cs typeface="Gill Sans"/>
              <a:sym typeface="Gill Sans"/>
            </a:endParaRPr>
          </a:p>
          <a:p>
            <a:pPr indent="0" lvl="0" marL="0" rtl="0" algn="l">
              <a:spcBef>
                <a:spcPts val="1600"/>
              </a:spcBef>
              <a:spcAft>
                <a:spcPts val="1600"/>
              </a:spcAft>
              <a:buNone/>
            </a:pPr>
            <a:r>
              <a:t/>
            </a:r>
            <a:endParaRPr>
              <a:latin typeface="Gill Sans"/>
              <a:ea typeface="Gill Sans"/>
              <a:cs typeface="Gill Sans"/>
              <a:sym typeface="Gill Sans"/>
            </a:endParaRPr>
          </a:p>
        </p:txBody>
      </p:sp>
      <p:pic>
        <p:nvPicPr>
          <p:cNvPr id="146" name="Google Shape;146;p30"/>
          <p:cNvPicPr preferRelativeResize="0"/>
          <p:nvPr/>
        </p:nvPicPr>
        <p:blipFill rotWithShape="1">
          <a:blip r:embed="rId3">
            <a:alphaModFix/>
          </a:blip>
          <a:srcRect b="0" l="0" r="0" t="0"/>
          <a:stretch/>
        </p:blipFill>
        <p:spPr>
          <a:xfrm>
            <a:off x="0" y="3711350"/>
            <a:ext cx="9144001" cy="1432150"/>
          </a:xfrm>
          <a:prstGeom prst="rect">
            <a:avLst/>
          </a:prstGeom>
          <a:noFill/>
          <a:ln>
            <a:noFill/>
          </a:ln>
        </p:spPr>
      </p:pic>
      <p:pic>
        <p:nvPicPr>
          <p:cNvPr id="147" name="Google Shape;147;p30"/>
          <p:cNvPicPr preferRelativeResize="0"/>
          <p:nvPr/>
        </p:nvPicPr>
        <p:blipFill>
          <a:blip r:embed="rId4">
            <a:alphaModFix/>
          </a:blip>
          <a:stretch>
            <a:fillRect/>
          </a:stretch>
        </p:blipFill>
        <p:spPr>
          <a:xfrm>
            <a:off x="0" y="3575390"/>
            <a:ext cx="9144003" cy="12992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1" name="Shape 151"/>
        <p:cNvGrpSpPr/>
        <p:nvPr/>
      </p:nvGrpSpPr>
      <p:grpSpPr>
        <a:xfrm>
          <a:off x="0" y="0"/>
          <a:ext cx="0" cy="0"/>
          <a:chOff x="0" y="0"/>
          <a:chExt cx="0" cy="0"/>
        </a:xfrm>
      </p:grpSpPr>
      <p:sp>
        <p:nvSpPr>
          <p:cNvPr id="152" name="Google Shape;152;p31"/>
          <p:cNvSpPr txBox="1"/>
          <p:nvPr>
            <p:ph idx="4294967295" type="title"/>
          </p:nvPr>
        </p:nvSpPr>
        <p:spPr>
          <a:xfrm>
            <a:off x="574500" y="252800"/>
            <a:ext cx="3138000" cy="551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3500">
                <a:solidFill>
                  <a:srgbClr val="384DA2"/>
                </a:solidFill>
                <a:latin typeface="Gill Sans"/>
                <a:ea typeface="Gill Sans"/>
                <a:cs typeface="Gill Sans"/>
                <a:sym typeface="Gill Sans"/>
              </a:rPr>
              <a:t>The Big Five</a:t>
            </a:r>
            <a:endParaRPr sz="3500">
              <a:latin typeface="Gill Sans"/>
              <a:ea typeface="Gill Sans"/>
              <a:cs typeface="Gill Sans"/>
              <a:sym typeface="Gill Sans"/>
            </a:endParaRPr>
          </a:p>
        </p:txBody>
      </p:sp>
      <p:sp>
        <p:nvSpPr>
          <p:cNvPr id="153" name="Google Shape;153;p31"/>
          <p:cNvSpPr txBox="1"/>
          <p:nvPr/>
        </p:nvSpPr>
        <p:spPr>
          <a:xfrm>
            <a:off x="649575" y="738150"/>
            <a:ext cx="6058500" cy="27630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 sz="2800">
                <a:solidFill>
                  <a:srgbClr val="384DA2"/>
                </a:solidFill>
                <a:latin typeface="Gill Sans"/>
                <a:ea typeface="Gill Sans"/>
                <a:cs typeface="Gill Sans"/>
                <a:sym typeface="Gill Sans"/>
              </a:rPr>
              <a:t>Immediate Action Response</a:t>
            </a:r>
            <a:endParaRPr sz="2800">
              <a:solidFill>
                <a:schemeClr val="dk1"/>
              </a:solidFill>
              <a:latin typeface="Gill Sans"/>
              <a:ea typeface="Gill Sans"/>
              <a:cs typeface="Gill Sans"/>
              <a:sym typeface="Gill Sans"/>
            </a:endParaRPr>
          </a:p>
          <a:p>
            <a:pPr indent="-323850" lvl="0" marL="628650" marR="0" rtl="0" algn="l">
              <a:lnSpc>
                <a:spcPct val="100000"/>
              </a:lnSpc>
              <a:spcBef>
                <a:spcPts val="800"/>
              </a:spcBef>
              <a:spcAft>
                <a:spcPts val="0"/>
              </a:spcAft>
              <a:buClr>
                <a:srgbClr val="384DA2"/>
              </a:buClr>
              <a:buSzPts val="2400"/>
              <a:buFont typeface="Gill Sans"/>
              <a:buChar char="•"/>
            </a:pPr>
            <a:r>
              <a:rPr lang="en" sz="2400">
                <a:solidFill>
                  <a:srgbClr val="384DA2"/>
                </a:solidFill>
                <a:latin typeface="Gill Sans"/>
                <a:ea typeface="Gill Sans"/>
                <a:cs typeface="Gill Sans"/>
                <a:sym typeface="Gill Sans"/>
              </a:rPr>
              <a:t>Shelter in Place</a:t>
            </a:r>
            <a:endParaRPr sz="2400">
              <a:solidFill>
                <a:schemeClr val="dk1"/>
              </a:solidFill>
              <a:latin typeface="Gill Sans"/>
              <a:ea typeface="Gill Sans"/>
              <a:cs typeface="Gill Sans"/>
              <a:sym typeface="Gill Sans"/>
            </a:endParaRPr>
          </a:p>
          <a:p>
            <a:pPr indent="-323850" lvl="0" marL="628650" marR="0" rtl="0" algn="l">
              <a:lnSpc>
                <a:spcPct val="100000"/>
              </a:lnSpc>
              <a:spcBef>
                <a:spcPts val="720"/>
              </a:spcBef>
              <a:spcAft>
                <a:spcPts val="0"/>
              </a:spcAft>
              <a:buClr>
                <a:srgbClr val="384DA2"/>
              </a:buClr>
              <a:buSzPts val="2400"/>
              <a:buFont typeface="Gill Sans"/>
              <a:buChar char="•"/>
            </a:pPr>
            <a:r>
              <a:rPr lang="en" sz="2400">
                <a:solidFill>
                  <a:srgbClr val="384DA2"/>
                </a:solidFill>
                <a:latin typeface="Gill Sans"/>
                <a:ea typeface="Gill Sans"/>
                <a:cs typeface="Gill Sans"/>
                <a:sym typeface="Gill Sans"/>
              </a:rPr>
              <a:t>Drop, Cover and Hold On</a:t>
            </a:r>
            <a:endParaRPr sz="2400">
              <a:solidFill>
                <a:schemeClr val="dk1"/>
              </a:solidFill>
              <a:latin typeface="Gill Sans"/>
              <a:ea typeface="Gill Sans"/>
              <a:cs typeface="Gill Sans"/>
              <a:sym typeface="Gill Sans"/>
            </a:endParaRPr>
          </a:p>
          <a:p>
            <a:pPr indent="-323850" lvl="0" marL="628650" marR="0" rtl="0" algn="l">
              <a:lnSpc>
                <a:spcPct val="100000"/>
              </a:lnSpc>
              <a:spcBef>
                <a:spcPts val="720"/>
              </a:spcBef>
              <a:spcAft>
                <a:spcPts val="0"/>
              </a:spcAft>
              <a:buClr>
                <a:srgbClr val="384DA2"/>
              </a:buClr>
              <a:buSzPts val="2400"/>
              <a:buFont typeface="Gill Sans"/>
              <a:buChar char="•"/>
            </a:pPr>
            <a:r>
              <a:rPr lang="en" sz="2400">
                <a:solidFill>
                  <a:srgbClr val="384DA2"/>
                </a:solidFill>
                <a:latin typeface="Gill Sans"/>
                <a:ea typeface="Gill Sans"/>
                <a:cs typeface="Gill Sans"/>
                <a:sym typeface="Gill Sans"/>
              </a:rPr>
              <a:t>Secure Campus</a:t>
            </a:r>
            <a:endParaRPr sz="2400">
              <a:solidFill>
                <a:schemeClr val="dk1"/>
              </a:solidFill>
              <a:latin typeface="Gill Sans"/>
              <a:ea typeface="Gill Sans"/>
              <a:cs typeface="Gill Sans"/>
              <a:sym typeface="Gill Sans"/>
            </a:endParaRPr>
          </a:p>
          <a:p>
            <a:pPr indent="-323850" lvl="0" marL="628650" marR="0" rtl="0" algn="l">
              <a:lnSpc>
                <a:spcPct val="100000"/>
              </a:lnSpc>
              <a:spcBef>
                <a:spcPts val="725"/>
              </a:spcBef>
              <a:spcAft>
                <a:spcPts val="0"/>
              </a:spcAft>
              <a:buClr>
                <a:srgbClr val="384DA2"/>
              </a:buClr>
              <a:buSzPts val="2400"/>
              <a:buFont typeface="Gill Sans"/>
              <a:buChar char="•"/>
            </a:pPr>
            <a:r>
              <a:rPr lang="en" sz="2400">
                <a:solidFill>
                  <a:srgbClr val="384DA2"/>
                </a:solidFill>
                <a:latin typeface="Gill Sans"/>
                <a:ea typeface="Gill Sans"/>
                <a:cs typeface="Gill Sans"/>
                <a:sym typeface="Gill Sans"/>
              </a:rPr>
              <a:t>Lockdown/Barricade</a:t>
            </a:r>
            <a:endParaRPr sz="2400">
              <a:solidFill>
                <a:schemeClr val="dk1"/>
              </a:solidFill>
              <a:latin typeface="Gill Sans"/>
              <a:ea typeface="Gill Sans"/>
              <a:cs typeface="Gill Sans"/>
              <a:sym typeface="Gill Sans"/>
            </a:endParaRPr>
          </a:p>
          <a:p>
            <a:pPr indent="-323850" lvl="0" marL="628650" marR="0" rtl="0" algn="l">
              <a:lnSpc>
                <a:spcPct val="100000"/>
              </a:lnSpc>
              <a:spcBef>
                <a:spcPts val="720"/>
              </a:spcBef>
              <a:spcAft>
                <a:spcPts val="0"/>
              </a:spcAft>
              <a:buClr>
                <a:srgbClr val="384DA2"/>
              </a:buClr>
              <a:buSzPts val="2400"/>
              <a:buFont typeface="Gill Sans"/>
              <a:buChar char="•"/>
            </a:pPr>
            <a:r>
              <a:rPr lang="en" sz="2400">
                <a:solidFill>
                  <a:srgbClr val="384DA2"/>
                </a:solidFill>
                <a:latin typeface="Gill Sans"/>
                <a:ea typeface="Gill Sans"/>
                <a:cs typeface="Gill Sans"/>
                <a:sym typeface="Gill Sans"/>
              </a:rPr>
              <a:t>Evacuation</a:t>
            </a:r>
            <a:endParaRPr sz="2400">
              <a:solidFill>
                <a:schemeClr val="dk1"/>
              </a:solidFill>
              <a:latin typeface="Gill Sans"/>
              <a:ea typeface="Gill Sans"/>
              <a:cs typeface="Gill Sans"/>
              <a:sym typeface="Gill Sans"/>
            </a:endParaRPr>
          </a:p>
        </p:txBody>
      </p:sp>
      <p:pic>
        <p:nvPicPr>
          <p:cNvPr id="154" name="Google Shape;154;p31"/>
          <p:cNvPicPr preferRelativeResize="0"/>
          <p:nvPr/>
        </p:nvPicPr>
        <p:blipFill rotWithShape="1">
          <a:blip r:embed="rId3">
            <a:alphaModFix/>
          </a:blip>
          <a:srcRect b="0" l="0" r="0" t="0"/>
          <a:stretch/>
        </p:blipFill>
        <p:spPr>
          <a:xfrm>
            <a:off x="0" y="3711350"/>
            <a:ext cx="9144001" cy="1432150"/>
          </a:xfrm>
          <a:prstGeom prst="rect">
            <a:avLst/>
          </a:prstGeom>
          <a:noFill/>
          <a:ln>
            <a:noFill/>
          </a:ln>
        </p:spPr>
      </p:pic>
      <p:pic>
        <p:nvPicPr>
          <p:cNvPr id="155" name="Google Shape;155;p31"/>
          <p:cNvPicPr preferRelativeResize="0"/>
          <p:nvPr/>
        </p:nvPicPr>
        <p:blipFill>
          <a:blip r:embed="rId4">
            <a:alphaModFix/>
          </a:blip>
          <a:stretch>
            <a:fillRect/>
          </a:stretch>
        </p:blipFill>
        <p:spPr>
          <a:xfrm>
            <a:off x="0" y="3575390"/>
            <a:ext cx="9144003" cy="12992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32"/>
          <p:cNvPicPr preferRelativeResize="0"/>
          <p:nvPr/>
        </p:nvPicPr>
        <p:blipFill>
          <a:blip r:embed="rId3">
            <a:alphaModFix/>
          </a:blip>
          <a:stretch>
            <a:fillRect/>
          </a:stretch>
        </p:blipFill>
        <p:spPr>
          <a:xfrm>
            <a:off x="1414263" y="228588"/>
            <a:ext cx="6315474" cy="4486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3"/>
          <p:cNvSpPr txBox="1"/>
          <p:nvPr>
            <p:ph type="title"/>
          </p:nvPr>
        </p:nvSpPr>
        <p:spPr>
          <a:xfrm>
            <a:off x="505650" y="166800"/>
            <a:ext cx="8132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Vocabulary Words</a:t>
            </a:r>
            <a:endParaRPr b="1" sz="3000">
              <a:solidFill>
                <a:srgbClr val="424DA3"/>
              </a:solidFill>
              <a:latin typeface="Gill Sans"/>
              <a:ea typeface="Gill Sans"/>
              <a:cs typeface="Gill Sans"/>
              <a:sym typeface="Gill Sans"/>
            </a:endParaRPr>
          </a:p>
          <a:p>
            <a:pPr indent="0" lvl="0" marL="0" rtl="0" algn="ctr">
              <a:spcBef>
                <a:spcPts val="0"/>
              </a:spcBef>
              <a:spcAft>
                <a:spcPts val="0"/>
              </a:spcAft>
              <a:buNone/>
            </a:pPr>
            <a:r>
              <a:t/>
            </a:r>
            <a:endParaRPr b="1" sz="3000">
              <a:solidFill>
                <a:srgbClr val="424DA3"/>
              </a:solidFill>
              <a:latin typeface="Gill Sans"/>
              <a:ea typeface="Gill Sans"/>
              <a:cs typeface="Gill Sans"/>
              <a:sym typeface="Gill Sans"/>
            </a:endParaRPr>
          </a:p>
        </p:txBody>
      </p:sp>
      <p:sp>
        <p:nvSpPr>
          <p:cNvPr id="166" name="Google Shape;166;p33"/>
          <p:cNvSpPr txBox="1"/>
          <p:nvPr>
            <p:ph idx="1" type="body"/>
          </p:nvPr>
        </p:nvSpPr>
        <p:spPr>
          <a:xfrm>
            <a:off x="505650" y="1000069"/>
            <a:ext cx="81327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t>Intruder: A person who enters a building, grounds, etc. without permission</a:t>
            </a:r>
            <a:endParaRPr sz="2000"/>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rPr lang="en" sz="2000"/>
              <a:t>Lockdown: a security measure taken during an emergency to prevent people from leaving or entering a building or other location</a:t>
            </a:r>
            <a:endParaRPr sz="2000"/>
          </a:p>
          <a:p>
            <a:pPr indent="0" lvl="0" marL="0" rtl="0" algn="l">
              <a:lnSpc>
                <a:spcPct val="115000"/>
              </a:lnSpc>
              <a:spcBef>
                <a:spcPts val="0"/>
              </a:spcBef>
              <a:spcAft>
                <a:spcPts val="0"/>
              </a:spcAft>
              <a:buNone/>
            </a:pPr>
            <a:r>
              <a:t/>
            </a:r>
            <a:endParaRPr sz="2000"/>
          </a:p>
          <a:p>
            <a:pPr indent="0" lvl="0" marL="0" rtl="0" algn="l">
              <a:spcBef>
                <a:spcPts val="0"/>
              </a:spcBef>
              <a:spcAft>
                <a:spcPts val="0"/>
              </a:spcAft>
              <a:buNone/>
            </a:pPr>
            <a:r>
              <a:rPr lang="en" sz="2000">
                <a:highlight>
                  <a:schemeClr val="lt1"/>
                </a:highlight>
              </a:rPr>
              <a:t>Barricade: a </a:t>
            </a:r>
            <a:r>
              <a:rPr lang="en" sz="2000">
                <a:highlight>
                  <a:schemeClr val="lt1"/>
                </a:highlight>
                <a:uFill>
                  <a:noFill/>
                </a:uFill>
                <a:hlinkClick r:id="rId3"/>
              </a:rPr>
              <a:t>temporary</a:t>
            </a:r>
            <a:r>
              <a:rPr lang="en" sz="2000">
                <a:highlight>
                  <a:schemeClr val="lt1"/>
                </a:highlight>
              </a:rPr>
              <a:t> </a:t>
            </a:r>
            <a:r>
              <a:rPr lang="en" sz="2000">
                <a:highlight>
                  <a:schemeClr val="lt1"/>
                </a:highlight>
                <a:uFill>
                  <a:noFill/>
                </a:uFill>
                <a:hlinkClick r:id="rId4"/>
              </a:rPr>
              <a:t>wall</a:t>
            </a:r>
            <a:r>
              <a:rPr lang="en" sz="2000">
                <a:highlight>
                  <a:schemeClr val="lt1"/>
                </a:highlight>
              </a:rPr>
              <a:t> or </a:t>
            </a:r>
            <a:r>
              <a:rPr lang="en" sz="2000">
                <a:highlight>
                  <a:schemeClr val="lt1"/>
                </a:highlight>
                <a:uFill>
                  <a:noFill/>
                </a:uFill>
                <a:hlinkClick r:id="rId5"/>
              </a:rPr>
              <a:t>fence</a:t>
            </a:r>
            <a:r>
              <a:rPr lang="en" sz="2000">
                <a:highlight>
                  <a:schemeClr val="lt1"/>
                </a:highlight>
              </a:rPr>
              <a:t> across a </a:t>
            </a:r>
            <a:r>
              <a:rPr lang="en" sz="2000">
                <a:highlight>
                  <a:schemeClr val="lt1"/>
                </a:highlight>
                <a:uFill>
                  <a:noFill/>
                </a:uFill>
                <a:hlinkClick r:id="rId6"/>
              </a:rPr>
              <a:t>road</a:t>
            </a:r>
            <a:r>
              <a:rPr lang="en" sz="2000">
                <a:highlight>
                  <a:schemeClr val="lt1"/>
                </a:highlight>
              </a:rPr>
              <a:t>, </a:t>
            </a:r>
            <a:r>
              <a:rPr lang="en" sz="2000">
                <a:highlight>
                  <a:schemeClr val="lt1"/>
                </a:highlight>
                <a:uFill>
                  <a:noFill/>
                </a:uFill>
                <a:hlinkClick r:id="rId7"/>
              </a:rPr>
              <a:t>door</a:t>
            </a:r>
            <a:r>
              <a:rPr lang="en" sz="2000">
                <a:highlight>
                  <a:schemeClr val="lt1"/>
                </a:highlight>
              </a:rPr>
              <a:t>, etc. that </a:t>
            </a:r>
            <a:r>
              <a:rPr lang="en" sz="2000">
                <a:highlight>
                  <a:schemeClr val="lt1"/>
                </a:highlight>
                <a:uFill>
                  <a:noFill/>
                </a:uFill>
                <a:hlinkClick r:id="rId8"/>
              </a:rPr>
              <a:t>prevents</a:t>
            </a:r>
            <a:r>
              <a:rPr lang="en" sz="2000">
                <a:highlight>
                  <a:schemeClr val="lt1"/>
                </a:highlight>
              </a:rPr>
              <a:t> people from going through</a:t>
            </a:r>
            <a:endParaRPr sz="2000">
              <a:highlight>
                <a:schemeClr val="lt1"/>
              </a:highlight>
            </a:endParaRPr>
          </a:p>
          <a:p>
            <a:pPr indent="0" lvl="0" marL="0" rtl="0" algn="l">
              <a:spcBef>
                <a:spcPts val="0"/>
              </a:spcBef>
              <a:spcAft>
                <a:spcPts val="0"/>
              </a:spcAft>
              <a:buNone/>
            </a:pPr>
            <a:r>
              <a:t/>
            </a:r>
            <a:endParaRPr sz="2000">
              <a:highlight>
                <a:schemeClr val="lt1"/>
              </a:highlight>
            </a:endParaRPr>
          </a:p>
          <a:p>
            <a:pPr indent="0" lvl="0" marL="0" rtl="0" algn="l">
              <a:spcBef>
                <a:spcPts val="0"/>
              </a:spcBef>
              <a:spcAft>
                <a:spcPts val="0"/>
              </a:spcAft>
              <a:buNone/>
            </a:pPr>
            <a:r>
              <a:t/>
            </a:r>
            <a:endParaRPr sz="2000">
              <a:highlight>
                <a:schemeClr val="lt1"/>
              </a:highlight>
            </a:endParaRPr>
          </a:p>
          <a:p>
            <a:pPr indent="0" lvl="0" marL="0" rtl="0" algn="l">
              <a:spcBef>
                <a:spcPts val="0"/>
              </a:spcBef>
              <a:spcAft>
                <a:spcPts val="0"/>
              </a:spcAft>
              <a:buNone/>
            </a:pPr>
            <a:r>
              <a:t/>
            </a:r>
            <a:endParaRPr sz="2000">
              <a:highlight>
                <a:schemeClr val="lt1"/>
              </a:highlight>
            </a:endParaRPr>
          </a:p>
          <a:p>
            <a:pPr indent="0" lvl="0" marL="0" rtl="0" algn="l">
              <a:spcBef>
                <a:spcPts val="0"/>
              </a:spcBef>
              <a:spcAft>
                <a:spcPts val="0"/>
              </a:spcAft>
              <a:buNone/>
            </a:pPr>
            <a:r>
              <a:t/>
            </a:r>
            <a:endParaRPr sz="2000">
              <a:highlight>
                <a:schemeClr val="lt1"/>
              </a:highlight>
            </a:endParaRPr>
          </a:p>
          <a:p>
            <a:pPr indent="0" lvl="0" marL="0" rtl="0" algn="l">
              <a:spcBef>
                <a:spcPts val="0"/>
              </a:spcBef>
              <a:spcAft>
                <a:spcPts val="0"/>
              </a:spcAft>
              <a:buNone/>
            </a:pPr>
            <a:r>
              <a:t/>
            </a:r>
            <a:endParaRPr sz="2000">
              <a:highlight>
                <a:schemeClr val="lt1"/>
              </a:highlight>
            </a:endParaRPr>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t/>
            </a:r>
            <a:endParaRPr sz="2000"/>
          </a:p>
          <a:p>
            <a:pPr indent="0" lvl="0" marL="0" rtl="0" algn="ctr">
              <a:lnSpc>
                <a:spcPct val="115000"/>
              </a:lnSpc>
              <a:spcBef>
                <a:spcPts val="0"/>
              </a:spcBef>
              <a:spcAft>
                <a:spcPts val="0"/>
              </a:spcAft>
              <a:buClr>
                <a:schemeClr val="dk1"/>
              </a:buClr>
              <a:buSzPts val="1100"/>
              <a:buFont typeface="Arial"/>
              <a:buNone/>
            </a:pPr>
            <a:r>
              <a:t/>
            </a:r>
            <a:endParaRPr b="1"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4"/>
          <p:cNvSpPr txBox="1"/>
          <p:nvPr/>
        </p:nvSpPr>
        <p:spPr>
          <a:xfrm>
            <a:off x="505650" y="228600"/>
            <a:ext cx="8638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424DA3"/>
                </a:solidFill>
                <a:latin typeface="Gill Sans"/>
                <a:ea typeface="Gill Sans"/>
                <a:cs typeface="Gill Sans"/>
                <a:sym typeface="Gill Sans"/>
              </a:rPr>
              <a:t>Understanding Concepts</a:t>
            </a:r>
            <a:endParaRPr/>
          </a:p>
        </p:txBody>
      </p:sp>
      <p:sp>
        <p:nvSpPr>
          <p:cNvPr id="172" name="Google Shape;172;p34"/>
          <p:cNvSpPr txBox="1"/>
          <p:nvPr>
            <p:ph idx="1" type="body"/>
          </p:nvPr>
        </p:nvSpPr>
        <p:spPr>
          <a:xfrm>
            <a:off x="505650" y="1000069"/>
            <a:ext cx="8132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384DA2"/>
                </a:solidFill>
              </a:rPr>
              <a:t>Situational Awareness: </a:t>
            </a:r>
            <a:r>
              <a:rPr lang="en" sz="2000">
                <a:solidFill>
                  <a:srgbClr val="384DA2"/>
                </a:solidFill>
                <a:highlight>
                  <a:srgbClr val="FFFFFF"/>
                </a:highlight>
              </a:rPr>
              <a:t>Being aware of your surroundings and the activities going on around you.</a:t>
            </a:r>
            <a:endParaRPr sz="2000">
              <a:solidFill>
                <a:srgbClr val="384DA2"/>
              </a:solidFill>
              <a:highlight>
                <a:srgbClr val="FFFFFF"/>
              </a:highlight>
            </a:endParaRPr>
          </a:p>
          <a:p>
            <a:pPr indent="0" lvl="0" marL="0" rtl="0" algn="l">
              <a:spcBef>
                <a:spcPts val="1600"/>
              </a:spcBef>
              <a:spcAft>
                <a:spcPts val="0"/>
              </a:spcAft>
              <a:buClr>
                <a:schemeClr val="dk1"/>
              </a:buClr>
              <a:buSzPts val="1100"/>
              <a:buFont typeface="Arial"/>
              <a:buNone/>
            </a:pPr>
            <a:r>
              <a:t/>
            </a:r>
            <a:endParaRPr sz="2000">
              <a:solidFill>
                <a:srgbClr val="384DA2"/>
              </a:solidFill>
              <a:highlight>
                <a:srgbClr val="FFFFFF"/>
              </a:highlight>
            </a:endParaRPr>
          </a:p>
          <a:p>
            <a:pPr indent="0" lvl="0" marL="0" rtl="0" algn="l">
              <a:spcBef>
                <a:spcPts val="0"/>
              </a:spcBef>
              <a:spcAft>
                <a:spcPts val="0"/>
              </a:spcAft>
              <a:buNone/>
            </a:pPr>
            <a:r>
              <a:rPr lang="en" sz="2000"/>
              <a:t>Think on Your Feet: </a:t>
            </a:r>
            <a:endParaRPr sz="2000"/>
          </a:p>
          <a:p>
            <a:pPr indent="-355600" lvl="0" marL="914400" rtl="0" algn="l">
              <a:spcBef>
                <a:spcPts val="1600"/>
              </a:spcBef>
              <a:spcAft>
                <a:spcPts val="0"/>
              </a:spcAft>
              <a:buSzPts val="2000"/>
              <a:buChar char="●"/>
            </a:pPr>
            <a:r>
              <a:rPr lang="en" sz="2000"/>
              <a:t>Escape or Get Off Campus</a:t>
            </a:r>
            <a:endParaRPr sz="2000"/>
          </a:p>
          <a:p>
            <a:pPr indent="-355600" lvl="0" marL="914400" rtl="0" algn="l">
              <a:spcBef>
                <a:spcPts val="0"/>
              </a:spcBef>
              <a:spcAft>
                <a:spcPts val="0"/>
              </a:spcAft>
              <a:buSzPts val="2000"/>
              <a:buChar char="●"/>
            </a:pPr>
            <a:r>
              <a:rPr lang="en" sz="2000"/>
              <a:t>Hide or Lockdown/Barricade</a:t>
            </a:r>
            <a:endParaRPr sz="2000"/>
          </a:p>
          <a:p>
            <a:pPr indent="-355600" lvl="0" marL="914400" rtl="0" algn="l">
              <a:spcBef>
                <a:spcPts val="0"/>
              </a:spcBef>
              <a:spcAft>
                <a:spcPts val="0"/>
              </a:spcAft>
              <a:buSzPts val="2000"/>
              <a:buChar char="●"/>
            </a:pPr>
            <a:r>
              <a:rPr lang="en" sz="2000"/>
              <a:t>Engage and Defend</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5"/>
          <p:cNvSpPr txBox="1"/>
          <p:nvPr>
            <p:ph type="title"/>
          </p:nvPr>
        </p:nvSpPr>
        <p:spPr>
          <a:xfrm>
            <a:off x="363000" y="140825"/>
            <a:ext cx="8132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Escape/Get Off Campus</a:t>
            </a:r>
            <a:endParaRPr/>
          </a:p>
        </p:txBody>
      </p:sp>
      <p:sp>
        <p:nvSpPr>
          <p:cNvPr id="178" name="Google Shape;178;p35"/>
          <p:cNvSpPr txBox="1"/>
          <p:nvPr>
            <p:ph idx="1" type="body"/>
          </p:nvPr>
        </p:nvSpPr>
        <p:spPr>
          <a:xfrm>
            <a:off x="363000" y="919500"/>
            <a:ext cx="7637400" cy="3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Sometimes it is safest to get off campus. </a:t>
            </a:r>
            <a:endParaRPr sz="2000"/>
          </a:p>
          <a:p>
            <a:pPr indent="-355600" lvl="0" marL="914400" rtl="0" algn="l">
              <a:spcBef>
                <a:spcPts val="1600"/>
              </a:spcBef>
              <a:spcAft>
                <a:spcPts val="0"/>
              </a:spcAft>
              <a:buSzPts val="2000"/>
              <a:buChar char="●"/>
            </a:pPr>
            <a:r>
              <a:rPr lang="en" sz="2000"/>
              <a:t>During Passing Periods, Break, or Lunch</a:t>
            </a:r>
            <a:endParaRPr sz="2000"/>
          </a:p>
          <a:p>
            <a:pPr indent="-355600" lvl="0" marL="914400" rtl="0" algn="l">
              <a:spcBef>
                <a:spcPts val="0"/>
              </a:spcBef>
              <a:spcAft>
                <a:spcPts val="0"/>
              </a:spcAft>
              <a:buSzPts val="2000"/>
              <a:buChar char="●"/>
            </a:pPr>
            <a:r>
              <a:rPr lang="en" sz="2000"/>
              <a:t>During PE or an Outdoor Class or Event</a:t>
            </a:r>
            <a:endParaRPr sz="2000"/>
          </a:p>
          <a:p>
            <a:pPr indent="0" lvl="0" marL="0" rtl="0" algn="l">
              <a:spcBef>
                <a:spcPts val="1600"/>
              </a:spcBef>
              <a:spcAft>
                <a:spcPts val="0"/>
              </a:spcAft>
              <a:buNone/>
            </a:pPr>
            <a:r>
              <a:rPr lang="en" sz="2000"/>
              <a:t>Where could you go if you needed to run off campus? </a:t>
            </a:r>
            <a:endParaRPr sz="2000"/>
          </a:p>
          <a:p>
            <a:pPr indent="-355600" lvl="0" marL="914400" rtl="0" algn="l">
              <a:spcBef>
                <a:spcPts val="1600"/>
              </a:spcBef>
              <a:spcAft>
                <a:spcPts val="0"/>
              </a:spcAft>
              <a:buSzPts val="2000"/>
              <a:buChar char="●"/>
            </a:pPr>
            <a:r>
              <a:rPr lang="en" sz="2000"/>
              <a:t>W</a:t>
            </a:r>
            <a:r>
              <a:rPr lang="en" sz="2000"/>
              <a:t>hich direction you go in</a:t>
            </a:r>
            <a:r>
              <a:rPr lang="en" sz="2000"/>
              <a:t> will depend on where you are on campus</a:t>
            </a:r>
            <a:endParaRPr sz="2000"/>
          </a:p>
          <a:p>
            <a:pPr indent="-355600" lvl="0" marL="914400" rtl="0" algn="l">
              <a:spcBef>
                <a:spcPts val="0"/>
              </a:spcBef>
              <a:spcAft>
                <a:spcPts val="0"/>
              </a:spcAft>
              <a:buSzPts val="2000"/>
              <a:buChar char="●"/>
            </a:pPr>
            <a:r>
              <a:rPr lang="en" sz="2000"/>
              <a:t>Think of a few choices </a:t>
            </a:r>
            <a:endParaRPr sz="2000"/>
          </a:p>
          <a:p>
            <a:pPr indent="0" lvl="0" marL="0" rtl="0" algn="l">
              <a:spcBef>
                <a:spcPts val="1600"/>
              </a:spcBef>
              <a:spcAft>
                <a:spcPts val="0"/>
              </a:spcAft>
              <a:buNone/>
            </a:pPr>
            <a:r>
              <a:rPr lang="en" sz="2000">
                <a:solidFill>
                  <a:srgbClr val="424DA2"/>
                </a:solidFill>
              </a:rPr>
              <a:t>If you are outside but unable to get off campus, q</a:t>
            </a:r>
            <a:r>
              <a:rPr lang="en" sz="2000">
                <a:solidFill>
                  <a:srgbClr val="424DA2"/>
                </a:solidFill>
              </a:rPr>
              <a:t>uickly seek out a hiding place on campus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6"/>
          <p:cNvSpPr txBox="1"/>
          <p:nvPr>
            <p:ph idx="1" type="body"/>
          </p:nvPr>
        </p:nvSpPr>
        <p:spPr>
          <a:xfrm>
            <a:off x="435000" y="902650"/>
            <a:ext cx="7739400" cy="36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rgbClr val="424DA2"/>
              </a:solidFill>
            </a:endParaRPr>
          </a:p>
          <a:p>
            <a:pPr indent="-355600" lvl="0" marL="457200" rtl="0" algn="l">
              <a:spcBef>
                <a:spcPts val="1000"/>
              </a:spcBef>
              <a:spcAft>
                <a:spcPts val="0"/>
              </a:spcAft>
              <a:buClr>
                <a:srgbClr val="424DA2"/>
              </a:buClr>
              <a:buSzPts val="2000"/>
              <a:buChar char="●"/>
            </a:pPr>
            <a:r>
              <a:rPr lang="en" sz="2000">
                <a:solidFill>
                  <a:srgbClr val="424DA2"/>
                </a:solidFill>
              </a:rPr>
              <a:t>Quickly get all students/staff inside a room.</a:t>
            </a:r>
            <a:endParaRPr sz="2000">
              <a:solidFill>
                <a:srgbClr val="424DA2"/>
              </a:solidFill>
            </a:endParaRPr>
          </a:p>
          <a:p>
            <a:pPr indent="-355600" lvl="0" marL="457200" rtl="0" algn="l">
              <a:spcBef>
                <a:spcPts val="1000"/>
              </a:spcBef>
              <a:spcAft>
                <a:spcPts val="0"/>
              </a:spcAft>
              <a:buClr>
                <a:srgbClr val="424DA2"/>
              </a:buClr>
              <a:buSzPts val="2000"/>
              <a:buChar char="●"/>
            </a:pPr>
            <a:r>
              <a:rPr lang="en" sz="2000">
                <a:solidFill>
                  <a:srgbClr val="424DA2"/>
                </a:solidFill>
              </a:rPr>
              <a:t>Lock the door/windows and build a barricade.</a:t>
            </a:r>
            <a:endParaRPr sz="2000">
              <a:solidFill>
                <a:schemeClr val="dk1"/>
              </a:solidFill>
            </a:endParaRPr>
          </a:p>
          <a:p>
            <a:pPr indent="-355600" lvl="0" marL="457200" rtl="0" algn="l">
              <a:spcBef>
                <a:spcPts val="1000"/>
              </a:spcBef>
              <a:spcAft>
                <a:spcPts val="0"/>
              </a:spcAft>
              <a:buClr>
                <a:srgbClr val="424DA2"/>
              </a:buClr>
              <a:buSzPts val="2000"/>
              <a:buChar char="●"/>
            </a:pPr>
            <a:r>
              <a:rPr lang="en" sz="2000">
                <a:solidFill>
                  <a:srgbClr val="424DA2"/>
                </a:solidFill>
              </a:rPr>
              <a:t>Turn off lights and silence cell phones. Find a hiding spot and remain still and quiet </a:t>
            </a:r>
            <a:endParaRPr sz="2000">
              <a:solidFill>
                <a:srgbClr val="424DA2"/>
              </a:solidFill>
            </a:endParaRPr>
          </a:p>
          <a:p>
            <a:pPr indent="-355600" lvl="0" marL="457200" rtl="0" algn="l">
              <a:spcBef>
                <a:spcPts val="1000"/>
              </a:spcBef>
              <a:spcAft>
                <a:spcPts val="0"/>
              </a:spcAft>
              <a:buClr>
                <a:srgbClr val="424DA2"/>
              </a:buClr>
              <a:buSzPts val="2000"/>
              <a:buChar char="●"/>
            </a:pPr>
            <a:r>
              <a:rPr lang="en" sz="2000">
                <a:solidFill>
                  <a:srgbClr val="424DA2"/>
                </a:solidFill>
              </a:rPr>
              <a:t>Stay put and wait for help to arrive. </a:t>
            </a:r>
            <a:endParaRPr sz="2000">
              <a:solidFill>
                <a:srgbClr val="424DA2"/>
              </a:solidFill>
            </a:endParaRPr>
          </a:p>
          <a:p>
            <a:pPr indent="-355600" lvl="0" marL="457200" rtl="0" algn="l">
              <a:spcBef>
                <a:spcPts val="1000"/>
              </a:spcBef>
              <a:spcAft>
                <a:spcPts val="0"/>
              </a:spcAft>
              <a:buClr>
                <a:srgbClr val="424DA2"/>
              </a:buClr>
              <a:buSzPts val="2000"/>
              <a:buChar char="●"/>
            </a:pPr>
            <a:r>
              <a:rPr lang="en" sz="2000">
                <a:solidFill>
                  <a:srgbClr val="424DA2"/>
                </a:solidFill>
              </a:rPr>
              <a:t>The Police or Fire Department will unlock the doors with their keys. Don’t open the door for anyone. </a:t>
            </a:r>
            <a:endParaRPr sz="2000">
              <a:solidFill>
                <a:srgbClr val="424DA2"/>
              </a:solidFill>
            </a:endParaRPr>
          </a:p>
          <a:p>
            <a:pPr indent="0" lvl="0" marL="0" rtl="0" algn="l">
              <a:spcBef>
                <a:spcPts val="0"/>
              </a:spcBef>
              <a:spcAft>
                <a:spcPts val="0"/>
              </a:spcAft>
              <a:buClr>
                <a:schemeClr val="dk1"/>
              </a:buClr>
              <a:buSzPts val="1100"/>
              <a:buFont typeface="Arial"/>
              <a:buNone/>
            </a:pPr>
            <a:r>
              <a:t/>
            </a:r>
            <a:endParaRPr b="1" sz="2400"/>
          </a:p>
          <a:p>
            <a:pPr indent="0" lvl="0" marL="0" rtl="0" algn="l">
              <a:spcBef>
                <a:spcPts val="600"/>
              </a:spcBef>
              <a:spcAft>
                <a:spcPts val="600"/>
              </a:spcAft>
              <a:buClr>
                <a:schemeClr val="dk1"/>
              </a:buClr>
              <a:buSzPts val="1100"/>
              <a:buFont typeface="Arial"/>
              <a:buNone/>
            </a:pPr>
            <a:r>
              <a:t/>
            </a:r>
            <a:endParaRPr b="1" sz="2400"/>
          </a:p>
        </p:txBody>
      </p:sp>
      <p:sp>
        <p:nvSpPr>
          <p:cNvPr id="184" name="Google Shape;184;p36"/>
          <p:cNvSpPr txBox="1"/>
          <p:nvPr>
            <p:ph type="title"/>
          </p:nvPr>
        </p:nvSpPr>
        <p:spPr>
          <a:xfrm>
            <a:off x="109500" y="88850"/>
            <a:ext cx="8132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Lockdown/Barricade </a:t>
            </a:r>
            <a:endParaRPr sz="5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