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Just Another Hand"/>
      <p:regular r:id="rId23"/>
    </p:embeddedFont>
    <p:embeddedFont>
      <p:font typeface="Gill Sans"/>
      <p:regular r:id="rId24"/>
      <p:bold r:id="rId25"/>
    </p:embeddedFont>
    <p:embeddedFont>
      <p:font typeface="Lexend Deca"/>
      <p:regular r:id="rId26"/>
      <p:bold r:id="rId27"/>
    </p:embeddedFont>
    <p:embeddedFont>
      <p:font typeface="Questrial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GillSans-regular.fntdata"/><Relationship Id="rId23" Type="http://schemas.openxmlformats.org/officeDocument/2006/relationships/font" Target="fonts/JustAnotherHa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exendDeca-regular.fntdata"/><Relationship Id="rId25" Type="http://schemas.openxmlformats.org/officeDocument/2006/relationships/font" Target="fonts/GillSans-bold.fntdata"/><Relationship Id="rId28" Type="http://schemas.openxmlformats.org/officeDocument/2006/relationships/font" Target="fonts/Questrial-regular.fntdata"/><Relationship Id="rId27" Type="http://schemas.openxmlformats.org/officeDocument/2006/relationships/font" Target="fonts/LexendDec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doceonline.com/dictionary/lockdown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doceonline.com/dictionary/barricad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6b14d586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6b14d586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9328eb1de_1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9328eb1de_1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9328eb1de_1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49328eb1de_1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9328eb1de_1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49328eb1de_1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9328eb1de_0_6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9328eb1de_0_6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https://www.ldoceonline.com/dictionary/lockdown</a:t>
            </a: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9328eb1de_0_6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49328eb1de_0_6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have the students read this aloud one more time.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Extension: EL Strategy: Create gestures and act out each line with students.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9328eb1de_0_6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9328eb1de_0_6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would like, you can extend the lesson by having students engage further.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Activity Booklet can also be used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9328eb1d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49328eb1d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9328eb1de_0_6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9328eb1de_0_6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9328eb1de_0_6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Briefly review the Big Five Immediate Action Responses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students the Big Five Posters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students that when we need to respond, the teacher will guide them and help them know what to do.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Throughout</a:t>
            </a:r>
            <a:r>
              <a:rPr lang="en"/>
              <a:t> the year, you might remember that we do Drills, these drills help us practice the Big Five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Practicing helps us </a:t>
            </a:r>
            <a:r>
              <a:rPr lang="en"/>
              <a:t>remember</a:t>
            </a:r>
            <a:r>
              <a:rPr lang="en"/>
              <a:t> what to 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this book and talking about this helps us learn </a:t>
            </a:r>
            <a:r>
              <a:rPr lang="en"/>
              <a:t>how to Lockdown/Barricade</a:t>
            </a:r>
            <a:endParaRPr/>
          </a:p>
        </p:txBody>
      </p:sp>
      <p:sp>
        <p:nvSpPr>
          <p:cNvPr id="149" name="Google Shape;149;g149328eb1de_0_6580:notes"/>
          <p:cNvSpPr/>
          <p:nvPr>
            <p:ph idx="2" type="sldImg"/>
          </p:nvPr>
        </p:nvSpPr>
        <p:spPr>
          <a:xfrm>
            <a:off x="381188" y="685800"/>
            <a:ext cx="6096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9328eb1de_1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9328eb1de_1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9328eb1d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9328eb1d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may identify other words to use for intruder, like bad guy or </a:t>
            </a:r>
            <a:r>
              <a:rPr lang="en"/>
              <a:t>villain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9328eb1de_1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9328eb1de_1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good time to practice a choral read of the poster. This supports language development for all students, in particular English Learners.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out to </a:t>
            </a:r>
            <a:r>
              <a:rPr lang="en"/>
              <a:t>students</a:t>
            </a:r>
            <a:r>
              <a:rPr lang="en"/>
              <a:t> where the windows and doors to be closed and locked are.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</a:t>
            </a:r>
            <a:r>
              <a:rPr lang="en"/>
              <a:t>students</a:t>
            </a:r>
            <a:r>
              <a:rPr lang="en"/>
              <a:t> how to close the blinds and turn off the lights.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want, you can show </a:t>
            </a:r>
            <a:r>
              <a:rPr lang="en"/>
              <a:t>students</a:t>
            </a:r>
            <a:r>
              <a:rPr lang="en"/>
              <a:t> what might be used to “block the entrance”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out hiding spaces to </a:t>
            </a:r>
            <a:r>
              <a:rPr lang="en"/>
              <a:t>students. S</a:t>
            </a:r>
            <a:r>
              <a:rPr lang="en"/>
              <a:t>tudents can also offer up ideas of where to hide in their classroom.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9328eb1de_1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9328eb1de_1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Teacher models to</a:t>
            </a:r>
            <a:r>
              <a:rPr lang="en">
                <a:solidFill>
                  <a:schemeClr val="dk1"/>
                </a:solidFill>
              </a:rPr>
              <a:t> students what might be and can be used to barricade.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Students can give examples of what can be used in their classroom to barricade the door.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Extension: Teacher can write these ideas down on poster paper for later reference.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9328eb1de_0_6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9328eb1de_0_6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https://www.ldoceonline.com/dictionary/barricade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SECTION_HEADER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9">
  <p:cSld name="SECTION_HEADER_1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Frayer Model">
  <p:cSld name="CUSTOM_21_2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1057487" y="3075525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1057487" y="1088250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Google Shape;81;p20"/>
          <p:cNvSpPr/>
          <p:nvPr/>
        </p:nvSpPr>
        <p:spPr>
          <a:xfrm>
            <a:off x="4600963" y="3075525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4600963" y="1088250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" name="Google Shape;83;p20"/>
          <p:cNvSpPr txBox="1"/>
          <p:nvPr/>
        </p:nvSpPr>
        <p:spPr>
          <a:xfrm>
            <a:off x="1077005" y="1088250"/>
            <a:ext cx="34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Definition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1057495" y="4608975"/>
            <a:ext cx="34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Examples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Google Shape;85;p20"/>
          <p:cNvSpPr txBox="1"/>
          <p:nvPr/>
        </p:nvSpPr>
        <p:spPr>
          <a:xfrm>
            <a:off x="4603082" y="1088250"/>
            <a:ext cx="34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Characteristics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Google Shape;86;p20"/>
          <p:cNvSpPr txBox="1"/>
          <p:nvPr/>
        </p:nvSpPr>
        <p:spPr>
          <a:xfrm>
            <a:off x="4598440" y="4608975"/>
            <a:ext cx="34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Non-Examples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3168075" y="2382563"/>
            <a:ext cx="2808000" cy="130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3206175" y="2420663"/>
            <a:ext cx="2808000" cy="1301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4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ctrTitle"/>
          </p:nvPr>
        </p:nvSpPr>
        <p:spPr>
          <a:xfrm>
            <a:off x="535940" y="386429"/>
            <a:ext cx="8072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821173"/>
            <a:ext cx="6857999" cy="3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431100" y="441050"/>
            <a:ext cx="8449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Five Presents: Lockdown/Barricade</a:t>
            </a:r>
            <a:endParaRPr b="1"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Think-on-Your-Feet Peet and the Slimeville Monsters</a:t>
            </a:r>
            <a:endParaRPr i="1" sz="2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TK-3rd Grades </a:t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2023-2024 School Year</a:t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" type="subTitle"/>
          </p:nvPr>
        </p:nvSpPr>
        <p:spPr>
          <a:xfrm>
            <a:off x="311700" y="296850"/>
            <a:ext cx="85206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15-16: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Who came to help?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did the Principal say? 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makes it “clear and safe?”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18: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How did the students show teamwork?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2" name="Google Shape;1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25" y="2571750"/>
            <a:ext cx="691515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4294967295" type="subTitle"/>
          </p:nvPr>
        </p:nvSpPr>
        <p:spPr>
          <a:xfrm>
            <a:off x="506575" y="3232050"/>
            <a:ext cx="8520600" cy="14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Pages 19-20: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What did the Slimeville Monsters want?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would Ms. Penny like to do?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21: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do you think Peet will do next?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8" name="Google Shape;1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50" y="497150"/>
            <a:ext cx="7467700" cy="25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idx="4294967295" type="subTitle"/>
          </p:nvPr>
        </p:nvSpPr>
        <p:spPr>
          <a:xfrm>
            <a:off x="332025" y="3137500"/>
            <a:ext cx="8735700" cy="15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22: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Peet did some experimenting! What do you think the surprise could be?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Can you predict what Peet might do next? What would you do next?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4" name="Google Shape;2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38" y="152400"/>
            <a:ext cx="8169121" cy="26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>
            <p:ph idx="4294967295" type="ctrTitle"/>
          </p:nvPr>
        </p:nvSpPr>
        <p:spPr>
          <a:xfrm>
            <a:off x="311700" y="1427550"/>
            <a:ext cx="8520600" cy="11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lockdown</a:t>
            </a:r>
            <a:endParaRPr b="1" sz="3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40"/>
          <p:cNvSpPr txBox="1"/>
          <p:nvPr>
            <p:ph idx="4294967295" type="subTitle"/>
          </p:nvPr>
        </p:nvSpPr>
        <p:spPr>
          <a:xfrm>
            <a:off x="1547925" y="2175450"/>
            <a:ext cx="6030300" cy="13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security measure taken during an emergency to prevent people from leaving or entering a building or other location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/>
        </p:nvSpPr>
        <p:spPr>
          <a:xfrm>
            <a:off x="1138350" y="1100700"/>
            <a:ext cx="6867300" cy="29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4F5D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C24F5D"/>
                </a:solidFill>
                <a:latin typeface="Gill Sans"/>
                <a:ea typeface="Gill Sans"/>
                <a:cs typeface="Gill Sans"/>
                <a:sym typeface="Gill Sans"/>
              </a:rPr>
              <a:t>Lock the windows. Lock the doors. </a:t>
            </a:r>
            <a:endParaRPr sz="2200">
              <a:solidFill>
                <a:srgbClr val="C24F5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57A6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9B57A6"/>
                </a:solidFill>
                <a:latin typeface="Gill Sans"/>
                <a:ea typeface="Gill Sans"/>
                <a:cs typeface="Gill Sans"/>
                <a:sym typeface="Gill Sans"/>
              </a:rPr>
              <a:t>Close the blinds, but wait there’s more. </a:t>
            </a:r>
            <a:endParaRPr sz="2200">
              <a:solidFill>
                <a:srgbClr val="9B57A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Block the entrance. Turn off the lights. </a:t>
            </a:r>
            <a:endParaRPr sz="22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7A3C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E57A3C"/>
                </a:solidFill>
                <a:latin typeface="Gill Sans"/>
                <a:ea typeface="Gill Sans"/>
                <a:cs typeface="Gill Sans"/>
                <a:sym typeface="Gill Sans"/>
              </a:rPr>
              <a:t>Hide and be quiet. You’re getting it right!</a:t>
            </a:r>
            <a:endParaRPr sz="2200">
              <a:solidFill>
                <a:srgbClr val="E57A3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B3E8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34B3E8"/>
                </a:solidFill>
                <a:latin typeface="Gill Sans"/>
                <a:ea typeface="Gill Sans"/>
                <a:cs typeface="Gill Sans"/>
                <a:sym typeface="Gill Sans"/>
              </a:rPr>
              <a:t>Then hide and be still for as long as it takes. </a:t>
            </a:r>
            <a:endParaRPr sz="2200">
              <a:solidFill>
                <a:srgbClr val="34B3E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934D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54934D"/>
                </a:solidFill>
                <a:latin typeface="Gill Sans"/>
                <a:ea typeface="Gill Sans"/>
                <a:cs typeface="Gill Sans"/>
                <a:sym typeface="Gill Sans"/>
              </a:rPr>
              <a:t>Your teacher will tell you when it is all clear and safe. </a:t>
            </a:r>
            <a:endParaRPr sz="2200">
              <a:solidFill>
                <a:srgbClr val="54934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>
            <p:ph idx="4294967295" type="title"/>
          </p:nvPr>
        </p:nvSpPr>
        <p:spPr>
          <a:xfrm>
            <a:off x="235500" y="445025"/>
            <a:ext cx="868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25: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How did Peet solve a problem for the Slimeville Monsters? 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42"/>
          <p:cNvSpPr/>
          <p:nvPr/>
        </p:nvSpPr>
        <p:spPr>
          <a:xfrm>
            <a:off x="311700" y="1254575"/>
            <a:ext cx="2505600" cy="3410100"/>
          </a:xfrm>
          <a:prstGeom prst="roundRect">
            <a:avLst>
              <a:gd fmla="val 16667" name="adj"/>
            </a:avLst>
          </a:prstGeom>
          <a:solidFill>
            <a:srgbClr val="9B57A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Draw/ Illustrate the Poster</a:t>
            </a:r>
            <a:endParaRPr b="1" sz="23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3107300" y="1278425"/>
            <a:ext cx="2505600" cy="3362400"/>
          </a:xfrm>
          <a:prstGeom prst="roundRect">
            <a:avLst>
              <a:gd fmla="val 16667" name="adj"/>
            </a:avLst>
          </a:prstGeom>
          <a:solidFill>
            <a:srgbClr val="C24F5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Write/ Illustrate new pictures for the text</a:t>
            </a:r>
            <a:endParaRPr b="1" sz="29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3" name="Google Shape;223;p42"/>
          <p:cNvSpPr/>
          <p:nvPr/>
        </p:nvSpPr>
        <p:spPr>
          <a:xfrm>
            <a:off x="6050525" y="1254575"/>
            <a:ext cx="2505600" cy="3410100"/>
          </a:xfrm>
          <a:prstGeom prst="roundRect">
            <a:avLst>
              <a:gd fmla="val 16667" name="adj"/>
            </a:avLst>
          </a:prstGeom>
          <a:solidFill>
            <a:srgbClr val="E57A3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Write/ Illustrate a new adventure for Think on your Feet, Peet</a:t>
            </a:r>
            <a:endParaRPr b="1" sz="29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598150" y="15421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3400"/>
            </a:b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About This Deck</a:t>
            </a:r>
            <a:endParaRPr b="1" sz="36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2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contents of this deck 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accompany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the Big Five book, </a:t>
            </a:r>
            <a:r>
              <a:rPr i="1"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Think-on-Your-Feet Peet and the Slimeville Monsters. 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question prompts were created to use as discussion 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questions</a:t>
            </a: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during class read aloud of the book. </a:t>
            </a:r>
            <a:endParaRPr i="1"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deck includes definitions for Big Five-specific vocabulary words. 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Activity Booklet can be used during the read aloud, as an additional classroom activity, or as a take home activity. 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60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Teachers may use and customize the content of this deck as appropriate.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idx="4294967295" type="subTitle"/>
          </p:nvPr>
        </p:nvSpPr>
        <p:spPr>
          <a:xfrm>
            <a:off x="539625" y="1072000"/>
            <a:ext cx="2432400" cy="22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do we know about this book from the cover?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875" y="420250"/>
            <a:ext cx="4302999" cy="430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idx="4294967295" type="title"/>
          </p:nvPr>
        </p:nvSpPr>
        <p:spPr>
          <a:xfrm>
            <a:off x="574500" y="252800"/>
            <a:ext cx="3138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The Big Five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649575" y="738150"/>
            <a:ext cx="60585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Immediate Action Response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Shelter in Place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Drop, Cover, and Hold On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Secure Campus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Lockdown/Barricade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Evacuation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11350"/>
            <a:ext cx="9144001" cy="1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75390"/>
            <a:ext cx="9144003" cy="129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idx="4294967295" type="subTitle"/>
          </p:nvPr>
        </p:nvSpPr>
        <p:spPr>
          <a:xfrm>
            <a:off x="490950" y="324425"/>
            <a:ext cx="8520600" cy="21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1: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is the school called? Does it seem like this school is similar to ours?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2-3: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How are you similar to Peet? How are you different?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5: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What was “not normal” on this day?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188" y="2363400"/>
            <a:ext cx="6521625" cy="23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4294967295" type="ctrTitle"/>
          </p:nvPr>
        </p:nvSpPr>
        <p:spPr>
          <a:xfrm>
            <a:off x="346975" y="733275"/>
            <a:ext cx="8520600" cy="13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ntruder</a:t>
            </a:r>
            <a:endParaRPr b="1" sz="3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33"/>
          <p:cNvSpPr txBox="1"/>
          <p:nvPr>
            <p:ph idx="4294967295" type="subTitle"/>
          </p:nvPr>
        </p:nvSpPr>
        <p:spPr>
          <a:xfrm>
            <a:off x="2032725" y="1519900"/>
            <a:ext cx="5793900" cy="13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person who enters a building, grounds, etc. without permission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33"/>
          <p:cNvSpPr txBox="1"/>
          <p:nvPr/>
        </p:nvSpPr>
        <p:spPr>
          <a:xfrm>
            <a:off x="544225" y="3778325"/>
            <a:ext cx="78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7: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Turn and Talk: Who is the intruder the 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author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is referring to?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idx="4294967295" type="subTitle"/>
          </p:nvPr>
        </p:nvSpPr>
        <p:spPr>
          <a:xfrm>
            <a:off x="311700" y="324875"/>
            <a:ext cx="8631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8 - </a:t>
            </a:r>
            <a:r>
              <a:rPr lang="en" sz="22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What does Mr. Lee want the students to practice?</a:t>
            </a:r>
            <a:endParaRPr sz="22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34"/>
          <p:cNvSpPr txBox="1"/>
          <p:nvPr/>
        </p:nvSpPr>
        <p:spPr>
          <a:xfrm>
            <a:off x="436400" y="969825"/>
            <a:ext cx="4654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4F5D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C24F5D"/>
                </a:solidFill>
                <a:latin typeface="Gill Sans"/>
                <a:ea typeface="Gill Sans"/>
                <a:cs typeface="Gill Sans"/>
                <a:sym typeface="Gill Sans"/>
              </a:rPr>
              <a:t>Lock the windows. Lock the doors. </a:t>
            </a:r>
            <a:endParaRPr sz="2000">
              <a:solidFill>
                <a:srgbClr val="C24F5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57A6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9B57A6"/>
                </a:solidFill>
                <a:latin typeface="Gill Sans"/>
                <a:ea typeface="Gill Sans"/>
                <a:cs typeface="Gill Sans"/>
                <a:sym typeface="Gill Sans"/>
              </a:rPr>
              <a:t>Close the blinds, but wait there’s more. </a:t>
            </a:r>
            <a:endParaRPr sz="2000">
              <a:solidFill>
                <a:srgbClr val="9B57A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B3E8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34B3E8"/>
                </a:solidFill>
                <a:latin typeface="Gill Sans"/>
                <a:ea typeface="Gill Sans"/>
                <a:cs typeface="Gill Sans"/>
                <a:sym typeface="Gill Sans"/>
              </a:rPr>
              <a:t>Block the entrance. Turn off the lights. </a:t>
            </a:r>
            <a:endParaRPr sz="2000">
              <a:solidFill>
                <a:srgbClr val="34B3E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7A3C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E57A3C"/>
                </a:solidFill>
                <a:latin typeface="Gill Sans"/>
                <a:ea typeface="Gill Sans"/>
                <a:cs typeface="Gill Sans"/>
                <a:sym typeface="Gill Sans"/>
              </a:rPr>
              <a:t>Hide and be quiet. You’re getting it right!</a:t>
            </a:r>
            <a:endParaRPr sz="2000">
              <a:solidFill>
                <a:srgbClr val="E57A3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Then hide and be still for as long as it takes. 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934D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54934D"/>
                </a:solidFill>
                <a:latin typeface="Gill Sans"/>
                <a:ea typeface="Gill Sans"/>
                <a:cs typeface="Gill Sans"/>
                <a:sym typeface="Gill Sans"/>
              </a:rPr>
              <a:t>Your teacher will tell you when it is all clear and safe. </a:t>
            </a:r>
            <a:endParaRPr sz="2000">
              <a:solidFill>
                <a:srgbClr val="54934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875" y="1262725"/>
            <a:ext cx="3981649" cy="307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08225" y="393375"/>
            <a:ext cx="8523600" cy="16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 9-10: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What are the children preparing to do?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12: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What did Peet do to help? (How did Peet think on his feet?) 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Page 13:</a:t>
            </a:r>
            <a:r>
              <a:rPr lang="en" sz="24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 What happened to Ms. Penny after barricading the door?</a:t>
            </a:r>
            <a:endParaRPr sz="24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89" y="2313875"/>
            <a:ext cx="7730625" cy="22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ctrTitle"/>
          </p:nvPr>
        </p:nvSpPr>
        <p:spPr>
          <a:xfrm>
            <a:off x="311700" y="1062425"/>
            <a:ext cx="8520600" cy="11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arricade</a:t>
            </a:r>
            <a:endParaRPr b="1" sz="3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36"/>
          <p:cNvSpPr txBox="1"/>
          <p:nvPr>
            <p:ph idx="1" type="subTitle"/>
          </p:nvPr>
        </p:nvSpPr>
        <p:spPr>
          <a:xfrm>
            <a:off x="1573175" y="2376925"/>
            <a:ext cx="6044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4DA3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Any barrier that obstructs passage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